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1"/>
  </p:notesMasterIdLst>
  <p:sldIdLst>
    <p:sldId id="256" r:id="rId2"/>
    <p:sldId id="341" r:id="rId3"/>
    <p:sldId id="342" r:id="rId4"/>
    <p:sldId id="343" r:id="rId5"/>
    <p:sldId id="344" r:id="rId6"/>
    <p:sldId id="345" r:id="rId7"/>
    <p:sldId id="346" r:id="rId8"/>
    <p:sldId id="358" r:id="rId9"/>
    <p:sldId id="347" r:id="rId10"/>
    <p:sldId id="348" r:id="rId11"/>
    <p:sldId id="349" r:id="rId12"/>
    <p:sldId id="350" r:id="rId13"/>
    <p:sldId id="351" r:id="rId14"/>
    <p:sldId id="357" r:id="rId15"/>
    <p:sldId id="353" r:id="rId16"/>
    <p:sldId id="354" r:id="rId17"/>
    <p:sldId id="355" r:id="rId18"/>
    <p:sldId id="356" r:id="rId19"/>
    <p:sldId id="259" r:id="rId20"/>
    <p:sldId id="286" r:id="rId21"/>
    <p:sldId id="285" r:id="rId22"/>
    <p:sldId id="284" r:id="rId23"/>
    <p:sldId id="290" r:id="rId24"/>
    <p:sldId id="289" r:id="rId25"/>
    <p:sldId id="288" r:id="rId26"/>
    <p:sldId id="287" r:id="rId27"/>
    <p:sldId id="315" r:id="rId28"/>
    <p:sldId id="314" r:id="rId29"/>
    <p:sldId id="313" r:id="rId30"/>
    <p:sldId id="312" r:id="rId31"/>
    <p:sldId id="311" r:id="rId32"/>
    <p:sldId id="310" r:id="rId33"/>
    <p:sldId id="309" r:id="rId34"/>
    <p:sldId id="308" r:id="rId35"/>
    <p:sldId id="322" r:id="rId36"/>
    <p:sldId id="321" r:id="rId37"/>
    <p:sldId id="320" r:id="rId38"/>
    <p:sldId id="319" r:id="rId39"/>
    <p:sldId id="318" r:id="rId40"/>
    <p:sldId id="317" r:id="rId41"/>
    <p:sldId id="316" r:id="rId42"/>
    <p:sldId id="326" r:id="rId43"/>
    <p:sldId id="325" r:id="rId44"/>
    <p:sldId id="323" r:id="rId45"/>
    <p:sldId id="324" r:id="rId46"/>
    <p:sldId id="333" r:id="rId47"/>
    <p:sldId id="261" r:id="rId48"/>
    <p:sldId id="336" r:id="rId49"/>
    <p:sldId id="337" r:id="rId50"/>
    <p:sldId id="338" r:id="rId51"/>
    <p:sldId id="339" r:id="rId52"/>
    <p:sldId id="340" r:id="rId53"/>
    <p:sldId id="334" r:id="rId54"/>
    <p:sldId id="332" r:id="rId55"/>
    <p:sldId id="331" r:id="rId56"/>
    <p:sldId id="330" r:id="rId57"/>
    <p:sldId id="329" r:id="rId58"/>
    <p:sldId id="328" r:id="rId59"/>
    <p:sldId id="359" r:id="rId60"/>
  </p:sldIdLst>
  <p:sldSz cx="9144000" cy="6858000" type="screen4x3"/>
  <p:notesSz cx="6858000" cy="9144000"/>
  <p:embeddedFontLst>
    <p:embeddedFont>
      <p:font typeface="Lato" panose="020B0604020202020204" charset="0"/>
      <p:regular r:id="rId62"/>
      <p:bold r:id="rId63"/>
      <p:italic r:id="rId64"/>
      <p:boldItalic r:id="rId65"/>
    </p:embeddedFont>
    <p:embeddedFont>
      <p:font typeface="Raleway"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000099"/>
    <a:srgbClr val="FF9715"/>
    <a:srgbClr val="F202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BEB222-C3BE-4A1C-B7F2-C4DF1EF6C2EE}">
  <a:tblStyle styleId="{64BEB222-C3BE-4A1C-B7F2-C4DF1EF6C2E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173" autoAdjust="0"/>
  </p:normalViewPr>
  <p:slideViewPr>
    <p:cSldViewPr snapToGrid="0">
      <p:cViewPr varScale="1">
        <p:scale>
          <a:sx n="66" d="100"/>
          <a:sy n="66" d="100"/>
        </p:scale>
        <p:origin x="150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D52E9-634D-49A8-B1AA-483FB92AE883}"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B2C6AFFE-0B1A-4C8A-AA48-620F9ADA3820}">
      <dgm:prSet phldrT="[Text]" custT="1"/>
      <dgm:spPr/>
      <dgm:t>
        <a:bodyPr/>
        <a:lstStyle/>
        <a:p>
          <a:r>
            <a:rPr lang="en-US" sz="2000" dirty="0">
              <a:latin typeface="Lato" panose="020B0604020202020204" charset="0"/>
            </a:rPr>
            <a:t>1. Project Characteristics  </a:t>
          </a:r>
        </a:p>
        <a:p>
          <a:r>
            <a:rPr lang="en-US" sz="2000" dirty="0">
              <a:latin typeface="Lato" panose="020B0604020202020204" charset="0"/>
            </a:rPr>
            <a:t>2. Motivations behind Project M</a:t>
          </a:r>
        </a:p>
      </dgm:t>
    </dgm:pt>
    <dgm:pt modelId="{50FFFD24-0746-4FAF-920C-796F6E4E10F6}" type="parTrans" cxnId="{2F5122C7-BF99-482F-9784-64B26C1A4AB3}">
      <dgm:prSet/>
      <dgm:spPr/>
      <dgm:t>
        <a:bodyPr/>
        <a:lstStyle/>
        <a:p>
          <a:endParaRPr lang="en-US"/>
        </a:p>
      </dgm:t>
    </dgm:pt>
    <dgm:pt modelId="{F3C1F3C0-3B8C-4081-ADE9-3F6629233043}" type="sibTrans" cxnId="{2F5122C7-BF99-482F-9784-64B26C1A4AB3}">
      <dgm:prSet/>
      <dgm:spPr/>
      <dgm:t>
        <a:bodyPr/>
        <a:lstStyle/>
        <a:p>
          <a:endParaRPr lang="en-US"/>
        </a:p>
      </dgm:t>
    </dgm:pt>
    <dgm:pt modelId="{80921E96-398F-463D-8EFF-782C3B80478F}">
      <dgm:prSet phldrT="[Text]" custT="1"/>
      <dgm:spPr/>
      <dgm:t>
        <a:bodyPr/>
        <a:lstStyle/>
        <a:p>
          <a:r>
            <a:rPr lang="en-US" sz="1800" b="1" dirty="0">
              <a:latin typeface="Lato" panose="020B0604020202020204" charset="0"/>
            </a:rPr>
            <a:t>Chan </a:t>
          </a:r>
          <a:r>
            <a:rPr lang="en-US" sz="1800" b="1" dirty="0" err="1">
              <a:latin typeface="Lato" panose="020B0604020202020204" charset="0"/>
            </a:rPr>
            <a:t>En</a:t>
          </a:r>
          <a:r>
            <a:rPr lang="en-US" sz="1800" b="1" dirty="0">
              <a:latin typeface="Lato" panose="020B0604020202020204" charset="0"/>
            </a:rPr>
            <a:t> Ying Grace</a:t>
          </a:r>
          <a:r>
            <a:rPr lang="en-US" sz="1800" dirty="0">
              <a:latin typeface="Lato" panose="020B0604020202020204" charset="0"/>
            </a:rPr>
            <a:t>​, Business Analyst</a:t>
          </a:r>
        </a:p>
      </dgm:t>
    </dgm:pt>
    <dgm:pt modelId="{3E819255-6AFA-497B-9A51-345D1934A84F}" type="parTrans" cxnId="{5B7A5524-07D8-4C61-BBE9-D48645E0FC05}">
      <dgm:prSet/>
      <dgm:spPr/>
      <dgm:t>
        <a:bodyPr/>
        <a:lstStyle/>
        <a:p>
          <a:endParaRPr lang="en-US"/>
        </a:p>
      </dgm:t>
    </dgm:pt>
    <dgm:pt modelId="{2299AF44-213E-4B5D-A346-EC4F835B3C7E}" type="sibTrans" cxnId="{5B7A5524-07D8-4C61-BBE9-D48645E0FC05}">
      <dgm:prSet/>
      <dgm:spPr/>
      <dgm:t>
        <a:bodyPr/>
        <a:lstStyle/>
        <a:p>
          <a:endParaRPr lang="en-US"/>
        </a:p>
      </dgm:t>
    </dgm:pt>
    <dgm:pt modelId="{2A25F1C4-EC63-46FD-B5EE-B1CA45FCB6B2}">
      <dgm:prSet phldrT="[Text]" custT="1"/>
      <dgm:spPr/>
      <dgm:t>
        <a:bodyPr/>
        <a:lstStyle/>
        <a:p>
          <a:r>
            <a:rPr lang="en-US" sz="2000" dirty="0">
              <a:latin typeface="Lato" panose="020B0604020202020204" charset="0"/>
            </a:rPr>
            <a:t>3. Considerations: The IT interaction Model</a:t>
          </a:r>
        </a:p>
        <a:p>
          <a:r>
            <a:rPr lang="en-US" sz="2000" dirty="0">
              <a:latin typeface="Lato" panose="020B0604020202020204" charset="0"/>
            </a:rPr>
            <a:t>4. Timeline of Events</a:t>
          </a:r>
        </a:p>
        <a:p>
          <a:r>
            <a:rPr lang="en-US" sz="2000" dirty="0">
              <a:latin typeface="Lato" panose="020B0604020202020204" charset="0"/>
            </a:rPr>
            <a:t>5. Managing Multiple Stakeholders</a:t>
          </a:r>
        </a:p>
      </dgm:t>
    </dgm:pt>
    <dgm:pt modelId="{06FAE779-1A55-465C-963D-D4BD221E4E0C}" type="parTrans" cxnId="{87F387B8-2E38-46A1-AE69-D84D1701D742}">
      <dgm:prSet/>
      <dgm:spPr/>
      <dgm:t>
        <a:bodyPr/>
        <a:lstStyle/>
        <a:p>
          <a:endParaRPr lang="en-US"/>
        </a:p>
      </dgm:t>
    </dgm:pt>
    <dgm:pt modelId="{68E1BCF4-EC19-482D-B2DD-B92C5661CD8B}" type="sibTrans" cxnId="{87F387B8-2E38-46A1-AE69-D84D1701D742}">
      <dgm:prSet/>
      <dgm:spPr/>
      <dgm:t>
        <a:bodyPr/>
        <a:lstStyle/>
        <a:p>
          <a:endParaRPr lang="en-US"/>
        </a:p>
      </dgm:t>
    </dgm:pt>
    <dgm:pt modelId="{A51232FA-882C-4924-BACF-3142459FB540}">
      <dgm:prSet phldrT="[Text]" custT="1"/>
      <dgm:spPr/>
      <dgm:t>
        <a:bodyPr/>
        <a:lstStyle/>
        <a:p>
          <a:r>
            <a:rPr lang="en-US" sz="1800" b="1" dirty="0" err="1">
              <a:latin typeface="Lato" panose="020B0604020202020204" charset="0"/>
            </a:rPr>
            <a:t>Charu</a:t>
          </a:r>
          <a:r>
            <a:rPr lang="en-US" sz="1800" b="1" dirty="0">
              <a:latin typeface="Lato" panose="020B0604020202020204" charset="0"/>
            </a:rPr>
            <a:t> Malik</a:t>
          </a:r>
          <a:r>
            <a:rPr lang="en-US" sz="1800" dirty="0">
              <a:latin typeface="Lato" panose="020B0604020202020204" charset="0"/>
            </a:rPr>
            <a:t>​, Environmental Modelling Analyst</a:t>
          </a:r>
        </a:p>
      </dgm:t>
    </dgm:pt>
    <dgm:pt modelId="{5DA6AB2E-7A06-4463-8FFD-23E90049727E}" type="parTrans" cxnId="{86575444-72A6-4605-8E93-C06613328656}">
      <dgm:prSet/>
      <dgm:spPr/>
      <dgm:t>
        <a:bodyPr/>
        <a:lstStyle/>
        <a:p>
          <a:endParaRPr lang="en-US"/>
        </a:p>
      </dgm:t>
    </dgm:pt>
    <dgm:pt modelId="{A58919EF-512D-4CF4-82A4-64F1CEB1A70D}" type="sibTrans" cxnId="{86575444-72A6-4605-8E93-C06613328656}">
      <dgm:prSet/>
      <dgm:spPr/>
      <dgm:t>
        <a:bodyPr/>
        <a:lstStyle/>
        <a:p>
          <a:endParaRPr lang="en-US"/>
        </a:p>
      </dgm:t>
    </dgm:pt>
    <dgm:pt modelId="{9BE25748-6452-4EA5-890C-2FE5FCB7C9C9}">
      <dgm:prSet custT="1"/>
      <dgm:spPr/>
      <dgm:t>
        <a:bodyPr/>
        <a:lstStyle/>
        <a:p>
          <a:r>
            <a:rPr lang="en-US" sz="2000" dirty="0">
              <a:latin typeface="Lato" panose="020B0604020202020204" charset="0"/>
            </a:rPr>
            <a:t>6. Change Management Strategy</a:t>
          </a:r>
        </a:p>
      </dgm:t>
    </dgm:pt>
    <dgm:pt modelId="{BD17B97F-BB26-4091-8336-53AEA73B19FB}" type="parTrans" cxnId="{EF082A35-2CCA-469C-9CC4-105A62B7B1C6}">
      <dgm:prSet/>
      <dgm:spPr/>
      <dgm:t>
        <a:bodyPr/>
        <a:lstStyle/>
        <a:p>
          <a:endParaRPr lang="en-US"/>
        </a:p>
      </dgm:t>
    </dgm:pt>
    <dgm:pt modelId="{DC1A7887-9AF7-449B-8E16-DDB8F414A2BE}" type="sibTrans" cxnId="{EF082A35-2CCA-469C-9CC4-105A62B7B1C6}">
      <dgm:prSet/>
      <dgm:spPr/>
      <dgm:t>
        <a:bodyPr/>
        <a:lstStyle/>
        <a:p>
          <a:endParaRPr lang="en-US"/>
        </a:p>
      </dgm:t>
    </dgm:pt>
    <dgm:pt modelId="{1E8BEB77-BA10-4144-A2DB-4EFB5D0498AC}">
      <dgm:prSet custT="1"/>
      <dgm:spPr/>
      <dgm:t>
        <a:bodyPr/>
        <a:lstStyle/>
        <a:p>
          <a:r>
            <a:rPr lang="fr-FR" sz="1800" b="1" dirty="0">
              <a:latin typeface="Lato" panose="020B0604020202020204" charset="0"/>
            </a:rPr>
            <a:t>Luo </a:t>
          </a:r>
          <a:r>
            <a:rPr lang="fr-FR" sz="1800" b="1" dirty="0" err="1">
              <a:latin typeface="Lato" panose="020B0604020202020204" charset="0"/>
            </a:rPr>
            <a:t>Haoran</a:t>
          </a:r>
          <a:r>
            <a:rPr lang="fr-FR" sz="1800" dirty="0">
              <a:latin typeface="Lato" panose="020B0604020202020204" charset="0"/>
            </a:rPr>
            <a:t>​, Change Management </a:t>
          </a:r>
          <a:r>
            <a:rPr lang="fr-FR" sz="1800" dirty="0" err="1">
              <a:latin typeface="Lato" panose="020B0604020202020204" charset="0"/>
            </a:rPr>
            <a:t>Analyst</a:t>
          </a:r>
          <a:endParaRPr lang="en-US" sz="1800" dirty="0">
            <a:latin typeface="Lato" panose="020B0604020202020204" charset="0"/>
          </a:endParaRPr>
        </a:p>
      </dgm:t>
    </dgm:pt>
    <dgm:pt modelId="{93664279-8840-4B40-AA29-F012F3A0FC0C}" type="parTrans" cxnId="{6F22E54C-691D-49CD-93D2-4D33081AE3D4}">
      <dgm:prSet/>
      <dgm:spPr/>
      <dgm:t>
        <a:bodyPr/>
        <a:lstStyle/>
        <a:p>
          <a:endParaRPr lang="en-US"/>
        </a:p>
      </dgm:t>
    </dgm:pt>
    <dgm:pt modelId="{921F0962-905B-4736-987D-9D71B7BF0BFB}" type="sibTrans" cxnId="{6F22E54C-691D-49CD-93D2-4D33081AE3D4}">
      <dgm:prSet/>
      <dgm:spPr/>
      <dgm:t>
        <a:bodyPr/>
        <a:lstStyle/>
        <a:p>
          <a:endParaRPr lang="en-US"/>
        </a:p>
      </dgm:t>
    </dgm:pt>
    <dgm:pt modelId="{40D71589-3274-4CD0-B911-BD9E19864093}" type="pres">
      <dgm:prSet presAssocID="{5AFD52E9-634D-49A8-B1AA-483FB92AE883}" presName="linear" presStyleCnt="0">
        <dgm:presLayoutVars>
          <dgm:animLvl val="lvl"/>
          <dgm:resizeHandles val="exact"/>
        </dgm:presLayoutVars>
      </dgm:prSet>
      <dgm:spPr/>
    </dgm:pt>
    <dgm:pt modelId="{02F83F28-A0BF-460C-9A5C-C509DBE1B27F}" type="pres">
      <dgm:prSet presAssocID="{B2C6AFFE-0B1A-4C8A-AA48-620F9ADA3820}" presName="parentText" presStyleLbl="node1" presStyleIdx="0" presStyleCnt="3">
        <dgm:presLayoutVars>
          <dgm:chMax val="0"/>
          <dgm:bulletEnabled val="1"/>
        </dgm:presLayoutVars>
      </dgm:prSet>
      <dgm:spPr/>
    </dgm:pt>
    <dgm:pt modelId="{7D9A9B8D-02F8-46C9-AE11-DFFA84AC04BF}" type="pres">
      <dgm:prSet presAssocID="{B2C6AFFE-0B1A-4C8A-AA48-620F9ADA3820}" presName="childText" presStyleLbl="revTx" presStyleIdx="0" presStyleCnt="3">
        <dgm:presLayoutVars>
          <dgm:bulletEnabled val="1"/>
        </dgm:presLayoutVars>
      </dgm:prSet>
      <dgm:spPr/>
    </dgm:pt>
    <dgm:pt modelId="{4F474C8F-70F4-41EB-84A9-C5E4A80591AD}" type="pres">
      <dgm:prSet presAssocID="{2A25F1C4-EC63-46FD-B5EE-B1CA45FCB6B2}" presName="parentText" presStyleLbl="node1" presStyleIdx="1" presStyleCnt="3">
        <dgm:presLayoutVars>
          <dgm:chMax val="0"/>
          <dgm:bulletEnabled val="1"/>
        </dgm:presLayoutVars>
      </dgm:prSet>
      <dgm:spPr/>
    </dgm:pt>
    <dgm:pt modelId="{3F0F0408-EF36-496F-A39C-DE9A2F457819}" type="pres">
      <dgm:prSet presAssocID="{2A25F1C4-EC63-46FD-B5EE-B1CA45FCB6B2}" presName="childText" presStyleLbl="revTx" presStyleIdx="1" presStyleCnt="3">
        <dgm:presLayoutVars>
          <dgm:bulletEnabled val="1"/>
        </dgm:presLayoutVars>
      </dgm:prSet>
      <dgm:spPr/>
    </dgm:pt>
    <dgm:pt modelId="{8AF70F5D-0998-4F64-98F6-70A7EE260C6C}" type="pres">
      <dgm:prSet presAssocID="{9BE25748-6452-4EA5-890C-2FE5FCB7C9C9}" presName="parentText" presStyleLbl="node1" presStyleIdx="2" presStyleCnt="3">
        <dgm:presLayoutVars>
          <dgm:chMax val="0"/>
          <dgm:bulletEnabled val="1"/>
        </dgm:presLayoutVars>
      </dgm:prSet>
      <dgm:spPr/>
    </dgm:pt>
    <dgm:pt modelId="{C3A4F95E-DFAD-4124-BB0C-4704777DB6A1}" type="pres">
      <dgm:prSet presAssocID="{9BE25748-6452-4EA5-890C-2FE5FCB7C9C9}" presName="childText" presStyleLbl="revTx" presStyleIdx="2" presStyleCnt="3">
        <dgm:presLayoutVars>
          <dgm:bulletEnabled val="1"/>
        </dgm:presLayoutVars>
      </dgm:prSet>
      <dgm:spPr/>
    </dgm:pt>
  </dgm:ptLst>
  <dgm:cxnLst>
    <dgm:cxn modelId="{C5EDB602-45B6-4DBE-8781-6B8FA9FED0D5}" type="presOf" srcId="{2A25F1C4-EC63-46FD-B5EE-B1CA45FCB6B2}" destId="{4F474C8F-70F4-41EB-84A9-C5E4A80591AD}" srcOrd="0" destOrd="0" presId="urn:microsoft.com/office/officeart/2005/8/layout/vList2"/>
    <dgm:cxn modelId="{5B7A5524-07D8-4C61-BBE9-D48645E0FC05}" srcId="{B2C6AFFE-0B1A-4C8A-AA48-620F9ADA3820}" destId="{80921E96-398F-463D-8EFF-782C3B80478F}" srcOrd="0" destOrd="0" parTransId="{3E819255-6AFA-497B-9A51-345D1934A84F}" sibTransId="{2299AF44-213E-4B5D-A346-EC4F835B3C7E}"/>
    <dgm:cxn modelId="{EF082A35-2CCA-469C-9CC4-105A62B7B1C6}" srcId="{5AFD52E9-634D-49A8-B1AA-483FB92AE883}" destId="{9BE25748-6452-4EA5-890C-2FE5FCB7C9C9}" srcOrd="2" destOrd="0" parTransId="{BD17B97F-BB26-4091-8336-53AEA73B19FB}" sibTransId="{DC1A7887-9AF7-449B-8E16-DDB8F414A2BE}"/>
    <dgm:cxn modelId="{7DFBF73C-1B6E-403C-8F8C-F7CC7EFCC00E}" type="presOf" srcId="{1E8BEB77-BA10-4144-A2DB-4EFB5D0498AC}" destId="{C3A4F95E-DFAD-4124-BB0C-4704777DB6A1}" srcOrd="0" destOrd="0" presId="urn:microsoft.com/office/officeart/2005/8/layout/vList2"/>
    <dgm:cxn modelId="{86575444-72A6-4605-8E93-C06613328656}" srcId="{2A25F1C4-EC63-46FD-B5EE-B1CA45FCB6B2}" destId="{A51232FA-882C-4924-BACF-3142459FB540}" srcOrd="0" destOrd="0" parTransId="{5DA6AB2E-7A06-4463-8FFD-23E90049727E}" sibTransId="{A58919EF-512D-4CF4-82A4-64F1CEB1A70D}"/>
    <dgm:cxn modelId="{70EF5046-C1F6-4D5D-BE1D-F3EE0FF24F50}" type="presOf" srcId="{5AFD52E9-634D-49A8-B1AA-483FB92AE883}" destId="{40D71589-3274-4CD0-B911-BD9E19864093}" srcOrd="0" destOrd="0" presId="urn:microsoft.com/office/officeart/2005/8/layout/vList2"/>
    <dgm:cxn modelId="{6F22E54C-691D-49CD-93D2-4D33081AE3D4}" srcId="{9BE25748-6452-4EA5-890C-2FE5FCB7C9C9}" destId="{1E8BEB77-BA10-4144-A2DB-4EFB5D0498AC}" srcOrd="0" destOrd="0" parTransId="{93664279-8840-4B40-AA29-F012F3A0FC0C}" sibTransId="{921F0962-905B-4736-987D-9D71B7BF0BFB}"/>
    <dgm:cxn modelId="{B9FB158A-4E07-4C5A-9642-3271E42075C1}" type="presOf" srcId="{9BE25748-6452-4EA5-890C-2FE5FCB7C9C9}" destId="{8AF70F5D-0998-4F64-98F6-70A7EE260C6C}" srcOrd="0" destOrd="0" presId="urn:microsoft.com/office/officeart/2005/8/layout/vList2"/>
    <dgm:cxn modelId="{657AB398-F7E9-45E6-876E-53D59058419E}" type="presOf" srcId="{B2C6AFFE-0B1A-4C8A-AA48-620F9ADA3820}" destId="{02F83F28-A0BF-460C-9A5C-C509DBE1B27F}" srcOrd="0" destOrd="0" presId="urn:microsoft.com/office/officeart/2005/8/layout/vList2"/>
    <dgm:cxn modelId="{F4BB40A5-9AE4-45AF-A86D-5E7F78F1CCE5}" type="presOf" srcId="{A51232FA-882C-4924-BACF-3142459FB540}" destId="{3F0F0408-EF36-496F-A39C-DE9A2F457819}" srcOrd="0" destOrd="0" presId="urn:microsoft.com/office/officeart/2005/8/layout/vList2"/>
    <dgm:cxn modelId="{87F387B8-2E38-46A1-AE69-D84D1701D742}" srcId="{5AFD52E9-634D-49A8-B1AA-483FB92AE883}" destId="{2A25F1C4-EC63-46FD-B5EE-B1CA45FCB6B2}" srcOrd="1" destOrd="0" parTransId="{06FAE779-1A55-465C-963D-D4BD221E4E0C}" sibTransId="{68E1BCF4-EC19-482D-B2DD-B92C5661CD8B}"/>
    <dgm:cxn modelId="{7457C2C4-4600-4D4E-8940-8CFAF3F2301D}" type="presOf" srcId="{80921E96-398F-463D-8EFF-782C3B80478F}" destId="{7D9A9B8D-02F8-46C9-AE11-DFFA84AC04BF}" srcOrd="0" destOrd="0" presId="urn:microsoft.com/office/officeart/2005/8/layout/vList2"/>
    <dgm:cxn modelId="{2F5122C7-BF99-482F-9784-64B26C1A4AB3}" srcId="{5AFD52E9-634D-49A8-B1AA-483FB92AE883}" destId="{B2C6AFFE-0B1A-4C8A-AA48-620F9ADA3820}" srcOrd="0" destOrd="0" parTransId="{50FFFD24-0746-4FAF-920C-796F6E4E10F6}" sibTransId="{F3C1F3C0-3B8C-4081-ADE9-3F6629233043}"/>
    <dgm:cxn modelId="{BCFA41DA-27D6-4C78-B6F8-60B9474187ED}" type="presParOf" srcId="{40D71589-3274-4CD0-B911-BD9E19864093}" destId="{02F83F28-A0BF-460C-9A5C-C509DBE1B27F}" srcOrd="0" destOrd="0" presId="urn:microsoft.com/office/officeart/2005/8/layout/vList2"/>
    <dgm:cxn modelId="{FDFCA4BA-3FA5-42FA-8521-AD5CEB82E88C}" type="presParOf" srcId="{40D71589-3274-4CD0-B911-BD9E19864093}" destId="{7D9A9B8D-02F8-46C9-AE11-DFFA84AC04BF}" srcOrd="1" destOrd="0" presId="urn:microsoft.com/office/officeart/2005/8/layout/vList2"/>
    <dgm:cxn modelId="{82BC879B-110D-4423-A708-D5B024380262}" type="presParOf" srcId="{40D71589-3274-4CD0-B911-BD9E19864093}" destId="{4F474C8F-70F4-41EB-84A9-C5E4A80591AD}" srcOrd="2" destOrd="0" presId="urn:microsoft.com/office/officeart/2005/8/layout/vList2"/>
    <dgm:cxn modelId="{F04FC1D4-7215-4446-A170-1AD2781BC231}" type="presParOf" srcId="{40D71589-3274-4CD0-B911-BD9E19864093}" destId="{3F0F0408-EF36-496F-A39C-DE9A2F457819}" srcOrd="3" destOrd="0" presId="urn:microsoft.com/office/officeart/2005/8/layout/vList2"/>
    <dgm:cxn modelId="{472F79C5-F673-4994-9EAE-B7F69DEAD98D}" type="presParOf" srcId="{40D71589-3274-4CD0-B911-BD9E19864093}" destId="{8AF70F5D-0998-4F64-98F6-70A7EE260C6C}" srcOrd="4" destOrd="0" presId="urn:microsoft.com/office/officeart/2005/8/layout/vList2"/>
    <dgm:cxn modelId="{C629836E-714B-4AD4-9F15-3F574BD753E0}" type="presParOf" srcId="{40D71589-3274-4CD0-B911-BD9E19864093}" destId="{C3A4F95E-DFAD-4124-BB0C-4704777DB6A1}"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82088D-BF0C-4817-A8FE-8B1A3CA47FAF}" type="doc">
      <dgm:prSet loTypeId="urn:microsoft.com/office/officeart/2005/8/layout/vList2" loCatId="list" qsTypeId="urn:microsoft.com/office/officeart/2005/8/quickstyle/simple1" qsCatId="simple" csTypeId="urn:microsoft.com/office/officeart/2005/8/colors/accent1_5" csCatId="accent1" phldr="1"/>
      <dgm:spPr/>
      <dgm:t>
        <a:bodyPr/>
        <a:lstStyle/>
        <a:p>
          <a:endParaRPr lang="en-US"/>
        </a:p>
      </dgm:t>
    </dgm:pt>
    <dgm:pt modelId="{D0A5D166-8A20-4111-AF73-1503062B7774}">
      <dgm:prSet phldrT="[Text]" custT="1"/>
      <dgm:spPr/>
      <dgm:t>
        <a:bodyPr/>
        <a:lstStyle/>
        <a:p>
          <a:r>
            <a:rPr lang="en-US" sz="2000" dirty="0">
              <a:latin typeface="Lato" panose="020B0604020202020204" charset="0"/>
            </a:rPr>
            <a:t>7. Definition of Project Success</a:t>
          </a:r>
        </a:p>
      </dgm:t>
    </dgm:pt>
    <dgm:pt modelId="{AB160C5D-3798-4D91-B65A-C44C9BC09D9A}" type="parTrans" cxnId="{5C44F516-6FF0-4B10-904C-25D7052C25C6}">
      <dgm:prSet/>
      <dgm:spPr/>
      <dgm:t>
        <a:bodyPr/>
        <a:lstStyle/>
        <a:p>
          <a:endParaRPr lang="en-US"/>
        </a:p>
      </dgm:t>
    </dgm:pt>
    <dgm:pt modelId="{CB94E961-9893-4DB8-B422-3E6CCA9579BB}" type="sibTrans" cxnId="{5C44F516-6FF0-4B10-904C-25D7052C25C6}">
      <dgm:prSet/>
      <dgm:spPr/>
      <dgm:t>
        <a:bodyPr/>
        <a:lstStyle/>
        <a:p>
          <a:endParaRPr lang="en-US"/>
        </a:p>
      </dgm:t>
    </dgm:pt>
    <dgm:pt modelId="{B5F19F4E-89BF-49DD-94B0-CFEDE57B4908}">
      <dgm:prSet phldrT="[Text]" custT="1"/>
      <dgm:spPr/>
      <dgm:t>
        <a:bodyPr/>
        <a:lstStyle/>
        <a:p>
          <a:r>
            <a:rPr lang="en-US" sz="1800" b="1" dirty="0" err="1">
              <a:latin typeface="Lato" panose="020B0604020202020204" charset="0"/>
            </a:rPr>
            <a:t>Chaisiri</a:t>
          </a:r>
          <a:r>
            <a:rPr lang="en-US" sz="1800" b="1" dirty="0">
              <a:latin typeface="Lato" panose="020B0604020202020204" charset="0"/>
            </a:rPr>
            <a:t> </a:t>
          </a:r>
          <a:r>
            <a:rPr lang="en-US" sz="1800" b="1" dirty="0" err="1">
              <a:latin typeface="Lato" panose="020B0604020202020204" charset="0"/>
            </a:rPr>
            <a:t>Toomthong</a:t>
          </a:r>
          <a:r>
            <a:rPr lang="en-US" sz="1800" dirty="0">
              <a:latin typeface="Lato" panose="020B0604020202020204" charset="0"/>
            </a:rPr>
            <a:t>, ​Project Success Consultant</a:t>
          </a:r>
        </a:p>
      </dgm:t>
    </dgm:pt>
    <dgm:pt modelId="{5BC4082A-65F2-468A-9DE2-F3653213280F}" type="parTrans" cxnId="{924BA23B-EFE7-4504-9A85-8A95E04DF153}">
      <dgm:prSet/>
      <dgm:spPr/>
      <dgm:t>
        <a:bodyPr/>
        <a:lstStyle/>
        <a:p>
          <a:endParaRPr lang="en-US"/>
        </a:p>
      </dgm:t>
    </dgm:pt>
    <dgm:pt modelId="{A5390887-F7FD-420A-848A-C6EBB4C3FEC1}" type="sibTrans" cxnId="{924BA23B-EFE7-4504-9A85-8A95E04DF153}">
      <dgm:prSet/>
      <dgm:spPr/>
      <dgm:t>
        <a:bodyPr/>
        <a:lstStyle/>
        <a:p>
          <a:endParaRPr lang="en-US"/>
        </a:p>
      </dgm:t>
    </dgm:pt>
    <dgm:pt modelId="{66341E41-6B51-4DC3-A8BB-E22BE36689CF}">
      <dgm:prSet phldrT="[Text]" custT="1"/>
      <dgm:spPr/>
      <dgm:t>
        <a:bodyPr/>
        <a:lstStyle/>
        <a:p>
          <a:r>
            <a:rPr lang="en-US" sz="2000" dirty="0">
              <a:latin typeface="Lato" panose="020B0604020202020204" charset="0"/>
            </a:rPr>
            <a:t>8. Vendor Procurement &amp; Challenges</a:t>
          </a:r>
        </a:p>
      </dgm:t>
    </dgm:pt>
    <dgm:pt modelId="{B7B2F36E-7707-4802-92C0-47A74BB4F60F}" type="parTrans" cxnId="{7323354D-C0F4-476C-AD64-9145755DD83F}">
      <dgm:prSet/>
      <dgm:spPr/>
      <dgm:t>
        <a:bodyPr/>
        <a:lstStyle/>
        <a:p>
          <a:endParaRPr lang="en-US"/>
        </a:p>
      </dgm:t>
    </dgm:pt>
    <dgm:pt modelId="{5A68BB8E-3F6B-462E-828D-F28332223772}" type="sibTrans" cxnId="{7323354D-C0F4-476C-AD64-9145755DD83F}">
      <dgm:prSet/>
      <dgm:spPr/>
      <dgm:t>
        <a:bodyPr/>
        <a:lstStyle/>
        <a:p>
          <a:endParaRPr lang="en-US"/>
        </a:p>
      </dgm:t>
    </dgm:pt>
    <dgm:pt modelId="{26054F60-1444-4D18-B739-043704CD0DCF}">
      <dgm:prSet phldrT="[Text]" custT="1"/>
      <dgm:spPr/>
      <dgm:t>
        <a:bodyPr/>
        <a:lstStyle/>
        <a:p>
          <a:r>
            <a:rPr lang="en-US" sz="1800" b="1" dirty="0">
              <a:latin typeface="Lato" panose="020B0604020202020204" charset="0"/>
            </a:rPr>
            <a:t>Priyanka Sharma</a:t>
          </a:r>
          <a:r>
            <a:rPr lang="en-US" sz="1800" dirty="0">
              <a:latin typeface="Lato" panose="020B0604020202020204" charset="0"/>
            </a:rPr>
            <a:t>​, Vendor Sourcing Consultant </a:t>
          </a:r>
        </a:p>
      </dgm:t>
    </dgm:pt>
    <dgm:pt modelId="{4608C29B-CB12-451F-A98A-CD0512992ACA}" type="parTrans" cxnId="{191F7A60-4A83-466F-B724-0C526BE82B0A}">
      <dgm:prSet/>
      <dgm:spPr/>
      <dgm:t>
        <a:bodyPr/>
        <a:lstStyle/>
        <a:p>
          <a:endParaRPr lang="en-US"/>
        </a:p>
      </dgm:t>
    </dgm:pt>
    <dgm:pt modelId="{29E4F423-97D7-4F41-9D91-283F8A9148F5}" type="sibTrans" cxnId="{191F7A60-4A83-466F-B724-0C526BE82B0A}">
      <dgm:prSet/>
      <dgm:spPr/>
      <dgm:t>
        <a:bodyPr/>
        <a:lstStyle/>
        <a:p>
          <a:endParaRPr lang="en-US"/>
        </a:p>
      </dgm:t>
    </dgm:pt>
    <dgm:pt modelId="{9166615C-D3A1-4E60-9E67-76F14E02B14B}">
      <dgm:prSet phldrT="[Text]" custT="1"/>
      <dgm:spPr/>
      <dgm:t>
        <a:bodyPr/>
        <a:lstStyle/>
        <a:p>
          <a:r>
            <a:rPr lang="en-US" sz="2000" dirty="0">
              <a:latin typeface="Lato" panose="020B0604020202020204" charset="0"/>
            </a:rPr>
            <a:t>9. Application of PM Knowledge Areas</a:t>
          </a:r>
        </a:p>
      </dgm:t>
    </dgm:pt>
    <dgm:pt modelId="{5F41C005-C518-407B-8E71-5E5F9B101FB5}" type="parTrans" cxnId="{6BDF111D-9481-4035-A682-32F4E8D8F61E}">
      <dgm:prSet/>
      <dgm:spPr/>
      <dgm:t>
        <a:bodyPr/>
        <a:lstStyle/>
        <a:p>
          <a:endParaRPr lang="en-US"/>
        </a:p>
      </dgm:t>
    </dgm:pt>
    <dgm:pt modelId="{14316903-5906-4D8D-9004-8EEF6A11DEC4}" type="sibTrans" cxnId="{6BDF111D-9481-4035-A682-32F4E8D8F61E}">
      <dgm:prSet/>
      <dgm:spPr/>
      <dgm:t>
        <a:bodyPr/>
        <a:lstStyle/>
        <a:p>
          <a:endParaRPr lang="en-US"/>
        </a:p>
      </dgm:t>
    </dgm:pt>
    <dgm:pt modelId="{11C259B1-C11A-4FD3-89E4-4BF0BF7E4B70}">
      <dgm:prSet phldrT="[Text]" custT="1"/>
      <dgm:spPr/>
      <dgm:t>
        <a:bodyPr/>
        <a:lstStyle/>
        <a:p>
          <a:r>
            <a:rPr lang="en-US" sz="1800" b="1" dirty="0">
              <a:latin typeface="Lato" panose="020B0604020202020204" charset="0"/>
            </a:rPr>
            <a:t>Zhou Ying </a:t>
          </a:r>
          <a:r>
            <a:rPr lang="en-US" sz="1800" b="1" dirty="0" err="1">
              <a:latin typeface="Lato" panose="020B0604020202020204" charset="0"/>
            </a:rPr>
            <a:t>Ying</a:t>
          </a:r>
          <a:r>
            <a:rPr lang="en-US" sz="1800" dirty="0">
              <a:latin typeface="Lato" panose="020B0604020202020204" charset="0"/>
            </a:rPr>
            <a:t>​, Project Manager</a:t>
          </a:r>
        </a:p>
      </dgm:t>
    </dgm:pt>
    <dgm:pt modelId="{5B2ED316-F148-4618-83FE-9E9B14ECDFBE}" type="parTrans" cxnId="{E63B4DFD-57B6-4CF0-8105-A0F53F4F5F57}">
      <dgm:prSet/>
      <dgm:spPr/>
      <dgm:t>
        <a:bodyPr/>
        <a:lstStyle/>
        <a:p>
          <a:endParaRPr lang="en-US"/>
        </a:p>
      </dgm:t>
    </dgm:pt>
    <dgm:pt modelId="{655C3509-D35C-416F-99EE-8BDF35F4168F}" type="sibTrans" cxnId="{E63B4DFD-57B6-4CF0-8105-A0F53F4F5F57}">
      <dgm:prSet/>
      <dgm:spPr/>
      <dgm:t>
        <a:bodyPr/>
        <a:lstStyle/>
        <a:p>
          <a:endParaRPr lang="en-US"/>
        </a:p>
      </dgm:t>
    </dgm:pt>
    <dgm:pt modelId="{563C1D24-B409-4044-BD4E-B0F8EE6A5FBC}">
      <dgm:prSet phldrT="[Text]" custT="1"/>
      <dgm:spPr/>
      <dgm:t>
        <a:bodyPr/>
        <a:lstStyle/>
        <a:p>
          <a:r>
            <a:rPr lang="en-US" sz="2000" dirty="0">
              <a:latin typeface="Lato" panose="020B0604020202020204" charset="0"/>
            </a:rPr>
            <a:t>10. Recommendations &amp; Conclusion</a:t>
          </a:r>
        </a:p>
      </dgm:t>
    </dgm:pt>
    <dgm:pt modelId="{70B3A163-615A-4281-854A-A91C4B544AA9}" type="parTrans" cxnId="{3356E449-DAE1-42F3-8778-AF1E759416BA}">
      <dgm:prSet/>
      <dgm:spPr/>
      <dgm:t>
        <a:bodyPr/>
        <a:lstStyle/>
        <a:p>
          <a:endParaRPr lang="en-US"/>
        </a:p>
      </dgm:t>
    </dgm:pt>
    <dgm:pt modelId="{A063D888-7643-4206-B073-3C2EDD7F92A7}" type="sibTrans" cxnId="{3356E449-DAE1-42F3-8778-AF1E759416BA}">
      <dgm:prSet/>
      <dgm:spPr/>
      <dgm:t>
        <a:bodyPr/>
        <a:lstStyle/>
        <a:p>
          <a:endParaRPr lang="en-US"/>
        </a:p>
      </dgm:t>
    </dgm:pt>
    <dgm:pt modelId="{47E1338D-40FD-4661-8D3B-A195F84E49CD}">
      <dgm:prSet phldrT="[Text]" custT="1"/>
      <dgm:spPr/>
      <dgm:t>
        <a:bodyPr/>
        <a:lstStyle/>
        <a:p>
          <a:r>
            <a:rPr lang="en-US" sz="1800" b="1" dirty="0">
              <a:latin typeface="Lato" panose="020B0604020202020204" charset="0"/>
            </a:rPr>
            <a:t>Song Ying</a:t>
          </a:r>
          <a:r>
            <a:rPr lang="en-US" sz="1800" dirty="0">
              <a:latin typeface="Lato" panose="020B0604020202020204" charset="0"/>
            </a:rPr>
            <a:t>​, Solutions Architect</a:t>
          </a:r>
        </a:p>
      </dgm:t>
    </dgm:pt>
    <dgm:pt modelId="{B465680B-4B16-4817-A859-959CED17761E}" type="parTrans" cxnId="{6655B6B4-189B-4FCC-B336-0D93968A940B}">
      <dgm:prSet/>
      <dgm:spPr/>
      <dgm:t>
        <a:bodyPr/>
        <a:lstStyle/>
        <a:p>
          <a:endParaRPr lang="en-US"/>
        </a:p>
      </dgm:t>
    </dgm:pt>
    <dgm:pt modelId="{19AB1D8E-76E4-4876-A5FD-91099118431F}" type="sibTrans" cxnId="{6655B6B4-189B-4FCC-B336-0D93968A940B}">
      <dgm:prSet/>
      <dgm:spPr/>
      <dgm:t>
        <a:bodyPr/>
        <a:lstStyle/>
        <a:p>
          <a:endParaRPr lang="en-US"/>
        </a:p>
      </dgm:t>
    </dgm:pt>
    <dgm:pt modelId="{22B94826-6868-4C83-87C2-06D823B06B5F}" type="pres">
      <dgm:prSet presAssocID="{7082088D-BF0C-4817-A8FE-8B1A3CA47FAF}" presName="linear" presStyleCnt="0">
        <dgm:presLayoutVars>
          <dgm:animLvl val="lvl"/>
          <dgm:resizeHandles val="exact"/>
        </dgm:presLayoutVars>
      </dgm:prSet>
      <dgm:spPr/>
    </dgm:pt>
    <dgm:pt modelId="{792C0919-780B-482C-B431-5D9174C32DF7}" type="pres">
      <dgm:prSet presAssocID="{D0A5D166-8A20-4111-AF73-1503062B7774}" presName="parentText" presStyleLbl="node1" presStyleIdx="0" presStyleCnt="4">
        <dgm:presLayoutVars>
          <dgm:chMax val="0"/>
          <dgm:bulletEnabled val="1"/>
        </dgm:presLayoutVars>
      </dgm:prSet>
      <dgm:spPr/>
    </dgm:pt>
    <dgm:pt modelId="{D5E0568C-3125-4AD2-9CF8-6E9EEA16B1E9}" type="pres">
      <dgm:prSet presAssocID="{D0A5D166-8A20-4111-AF73-1503062B7774}" presName="childText" presStyleLbl="revTx" presStyleIdx="0" presStyleCnt="4">
        <dgm:presLayoutVars>
          <dgm:bulletEnabled val="1"/>
        </dgm:presLayoutVars>
      </dgm:prSet>
      <dgm:spPr/>
    </dgm:pt>
    <dgm:pt modelId="{2D67BF85-56D3-4986-BF1F-81EEF15C80E3}" type="pres">
      <dgm:prSet presAssocID="{66341E41-6B51-4DC3-A8BB-E22BE36689CF}" presName="parentText" presStyleLbl="node1" presStyleIdx="1" presStyleCnt="4">
        <dgm:presLayoutVars>
          <dgm:chMax val="0"/>
          <dgm:bulletEnabled val="1"/>
        </dgm:presLayoutVars>
      </dgm:prSet>
      <dgm:spPr/>
    </dgm:pt>
    <dgm:pt modelId="{DC8400A6-BFE0-425F-B639-5C7D2B45E71F}" type="pres">
      <dgm:prSet presAssocID="{66341E41-6B51-4DC3-A8BB-E22BE36689CF}" presName="childText" presStyleLbl="revTx" presStyleIdx="1" presStyleCnt="4">
        <dgm:presLayoutVars>
          <dgm:bulletEnabled val="1"/>
        </dgm:presLayoutVars>
      </dgm:prSet>
      <dgm:spPr/>
    </dgm:pt>
    <dgm:pt modelId="{07A46A30-2E89-4481-8FED-EF29BC768664}" type="pres">
      <dgm:prSet presAssocID="{9166615C-D3A1-4E60-9E67-76F14E02B14B}" presName="parentText" presStyleLbl="node1" presStyleIdx="2" presStyleCnt="4">
        <dgm:presLayoutVars>
          <dgm:chMax val="0"/>
          <dgm:bulletEnabled val="1"/>
        </dgm:presLayoutVars>
      </dgm:prSet>
      <dgm:spPr/>
    </dgm:pt>
    <dgm:pt modelId="{AD104196-3D96-427F-8181-01557FF2E401}" type="pres">
      <dgm:prSet presAssocID="{9166615C-D3A1-4E60-9E67-76F14E02B14B}" presName="childText" presStyleLbl="revTx" presStyleIdx="2" presStyleCnt="4">
        <dgm:presLayoutVars>
          <dgm:bulletEnabled val="1"/>
        </dgm:presLayoutVars>
      </dgm:prSet>
      <dgm:spPr/>
    </dgm:pt>
    <dgm:pt modelId="{50349101-F3D9-4D5C-B81F-B884AF8DA3DA}" type="pres">
      <dgm:prSet presAssocID="{563C1D24-B409-4044-BD4E-B0F8EE6A5FBC}" presName="parentText" presStyleLbl="node1" presStyleIdx="3" presStyleCnt="4">
        <dgm:presLayoutVars>
          <dgm:chMax val="0"/>
          <dgm:bulletEnabled val="1"/>
        </dgm:presLayoutVars>
      </dgm:prSet>
      <dgm:spPr/>
    </dgm:pt>
    <dgm:pt modelId="{361516D0-C7DD-402E-A4E5-60D1B849E5AF}" type="pres">
      <dgm:prSet presAssocID="{563C1D24-B409-4044-BD4E-B0F8EE6A5FBC}" presName="childText" presStyleLbl="revTx" presStyleIdx="3" presStyleCnt="4">
        <dgm:presLayoutVars>
          <dgm:bulletEnabled val="1"/>
        </dgm:presLayoutVars>
      </dgm:prSet>
      <dgm:spPr/>
    </dgm:pt>
  </dgm:ptLst>
  <dgm:cxnLst>
    <dgm:cxn modelId="{B2E44100-FFD9-4F1A-A812-102C68AA6730}" type="presOf" srcId="{9166615C-D3A1-4E60-9E67-76F14E02B14B}" destId="{07A46A30-2E89-4481-8FED-EF29BC768664}" srcOrd="0" destOrd="0" presId="urn:microsoft.com/office/officeart/2005/8/layout/vList2"/>
    <dgm:cxn modelId="{5C44F516-6FF0-4B10-904C-25D7052C25C6}" srcId="{7082088D-BF0C-4817-A8FE-8B1A3CA47FAF}" destId="{D0A5D166-8A20-4111-AF73-1503062B7774}" srcOrd="0" destOrd="0" parTransId="{AB160C5D-3798-4D91-B65A-C44C9BC09D9A}" sibTransId="{CB94E961-9893-4DB8-B422-3E6CCA9579BB}"/>
    <dgm:cxn modelId="{6BDF111D-9481-4035-A682-32F4E8D8F61E}" srcId="{7082088D-BF0C-4817-A8FE-8B1A3CA47FAF}" destId="{9166615C-D3A1-4E60-9E67-76F14E02B14B}" srcOrd="2" destOrd="0" parTransId="{5F41C005-C518-407B-8E71-5E5F9B101FB5}" sibTransId="{14316903-5906-4D8D-9004-8EEF6A11DEC4}"/>
    <dgm:cxn modelId="{924BA23B-EFE7-4504-9A85-8A95E04DF153}" srcId="{D0A5D166-8A20-4111-AF73-1503062B7774}" destId="{B5F19F4E-89BF-49DD-94B0-CFEDE57B4908}" srcOrd="0" destOrd="0" parTransId="{5BC4082A-65F2-468A-9DE2-F3653213280F}" sibTransId="{A5390887-F7FD-420A-848A-C6EBB4C3FEC1}"/>
    <dgm:cxn modelId="{DC801E5C-4C4E-47A4-AD26-A86731AA7DFA}" type="presOf" srcId="{47E1338D-40FD-4661-8D3B-A195F84E49CD}" destId="{361516D0-C7DD-402E-A4E5-60D1B849E5AF}" srcOrd="0" destOrd="0" presId="urn:microsoft.com/office/officeart/2005/8/layout/vList2"/>
    <dgm:cxn modelId="{11FE2E5D-2B60-4D63-AD7E-84CB0E57043B}" type="presOf" srcId="{D0A5D166-8A20-4111-AF73-1503062B7774}" destId="{792C0919-780B-482C-B431-5D9174C32DF7}" srcOrd="0" destOrd="0" presId="urn:microsoft.com/office/officeart/2005/8/layout/vList2"/>
    <dgm:cxn modelId="{191F7A60-4A83-466F-B724-0C526BE82B0A}" srcId="{66341E41-6B51-4DC3-A8BB-E22BE36689CF}" destId="{26054F60-1444-4D18-B739-043704CD0DCF}" srcOrd="0" destOrd="0" parTransId="{4608C29B-CB12-451F-A98A-CD0512992ACA}" sibTransId="{29E4F423-97D7-4F41-9D91-283F8A9148F5}"/>
    <dgm:cxn modelId="{3356E449-DAE1-42F3-8778-AF1E759416BA}" srcId="{7082088D-BF0C-4817-A8FE-8B1A3CA47FAF}" destId="{563C1D24-B409-4044-BD4E-B0F8EE6A5FBC}" srcOrd="3" destOrd="0" parTransId="{70B3A163-615A-4281-854A-A91C4B544AA9}" sibTransId="{A063D888-7643-4206-B073-3C2EDD7F92A7}"/>
    <dgm:cxn modelId="{7323354D-C0F4-476C-AD64-9145755DD83F}" srcId="{7082088D-BF0C-4817-A8FE-8B1A3CA47FAF}" destId="{66341E41-6B51-4DC3-A8BB-E22BE36689CF}" srcOrd="1" destOrd="0" parTransId="{B7B2F36E-7707-4802-92C0-47A74BB4F60F}" sibTransId="{5A68BB8E-3F6B-462E-828D-F28332223772}"/>
    <dgm:cxn modelId="{AAC6FC99-9B69-4C94-BD15-4BECA51826D0}" type="presOf" srcId="{7082088D-BF0C-4817-A8FE-8B1A3CA47FAF}" destId="{22B94826-6868-4C83-87C2-06D823B06B5F}" srcOrd="0" destOrd="0" presId="urn:microsoft.com/office/officeart/2005/8/layout/vList2"/>
    <dgm:cxn modelId="{CA2393AB-80F4-4808-9089-B10204A679E4}" type="presOf" srcId="{11C259B1-C11A-4FD3-89E4-4BF0BF7E4B70}" destId="{AD104196-3D96-427F-8181-01557FF2E401}" srcOrd="0" destOrd="0" presId="urn:microsoft.com/office/officeart/2005/8/layout/vList2"/>
    <dgm:cxn modelId="{6655B6B4-189B-4FCC-B336-0D93968A940B}" srcId="{563C1D24-B409-4044-BD4E-B0F8EE6A5FBC}" destId="{47E1338D-40FD-4661-8D3B-A195F84E49CD}" srcOrd="0" destOrd="0" parTransId="{B465680B-4B16-4817-A859-959CED17761E}" sibTransId="{19AB1D8E-76E4-4876-A5FD-91099118431F}"/>
    <dgm:cxn modelId="{851D39C9-40F2-4BE1-8B5D-C633E5B9DEB3}" type="presOf" srcId="{B5F19F4E-89BF-49DD-94B0-CFEDE57B4908}" destId="{D5E0568C-3125-4AD2-9CF8-6E9EEA16B1E9}" srcOrd="0" destOrd="0" presId="urn:microsoft.com/office/officeart/2005/8/layout/vList2"/>
    <dgm:cxn modelId="{AE0832EC-6F42-4D75-A2E1-586512D1340A}" type="presOf" srcId="{563C1D24-B409-4044-BD4E-B0F8EE6A5FBC}" destId="{50349101-F3D9-4D5C-B81F-B884AF8DA3DA}" srcOrd="0" destOrd="0" presId="urn:microsoft.com/office/officeart/2005/8/layout/vList2"/>
    <dgm:cxn modelId="{76FAB9EF-1057-4358-A724-B40B6897AA2E}" type="presOf" srcId="{26054F60-1444-4D18-B739-043704CD0DCF}" destId="{DC8400A6-BFE0-425F-B639-5C7D2B45E71F}" srcOrd="0" destOrd="0" presId="urn:microsoft.com/office/officeart/2005/8/layout/vList2"/>
    <dgm:cxn modelId="{E63B4DFD-57B6-4CF0-8105-A0F53F4F5F57}" srcId="{9166615C-D3A1-4E60-9E67-76F14E02B14B}" destId="{11C259B1-C11A-4FD3-89E4-4BF0BF7E4B70}" srcOrd="0" destOrd="0" parTransId="{5B2ED316-F148-4618-83FE-9E9B14ECDFBE}" sibTransId="{655C3509-D35C-416F-99EE-8BDF35F4168F}"/>
    <dgm:cxn modelId="{55D2ABFF-9002-4B1B-BF27-E700BD37778F}" type="presOf" srcId="{66341E41-6B51-4DC3-A8BB-E22BE36689CF}" destId="{2D67BF85-56D3-4986-BF1F-81EEF15C80E3}" srcOrd="0" destOrd="0" presId="urn:microsoft.com/office/officeart/2005/8/layout/vList2"/>
    <dgm:cxn modelId="{CF7F3252-0B3D-4721-B944-09886A98D2D5}" type="presParOf" srcId="{22B94826-6868-4C83-87C2-06D823B06B5F}" destId="{792C0919-780B-482C-B431-5D9174C32DF7}" srcOrd="0" destOrd="0" presId="urn:microsoft.com/office/officeart/2005/8/layout/vList2"/>
    <dgm:cxn modelId="{48BBB3E5-A25A-4878-B0CB-D62351A5DA5A}" type="presParOf" srcId="{22B94826-6868-4C83-87C2-06D823B06B5F}" destId="{D5E0568C-3125-4AD2-9CF8-6E9EEA16B1E9}" srcOrd="1" destOrd="0" presId="urn:microsoft.com/office/officeart/2005/8/layout/vList2"/>
    <dgm:cxn modelId="{6D917690-1BEB-4239-9131-F998B3963143}" type="presParOf" srcId="{22B94826-6868-4C83-87C2-06D823B06B5F}" destId="{2D67BF85-56D3-4986-BF1F-81EEF15C80E3}" srcOrd="2" destOrd="0" presId="urn:microsoft.com/office/officeart/2005/8/layout/vList2"/>
    <dgm:cxn modelId="{2E017EDA-57F1-4F89-93DF-BAF77694033E}" type="presParOf" srcId="{22B94826-6868-4C83-87C2-06D823B06B5F}" destId="{DC8400A6-BFE0-425F-B639-5C7D2B45E71F}" srcOrd="3" destOrd="0" presId="urn:microsoft.com/office/officeart/2005/8/layout/vList2"/>
    <dgm:cxn modelId="{1727B226-D439-4AD0-997F-CD439EC1197C}" type="presParOf" srcId="{22B94826-6868-4C83-87C2-06D823B06B5F}" destId="{07A46A30-2E89-4481-8FED-EF29BC768664}" srcOrd="4" destOrd="0" presId="urn:microsoft.com/office/officeart/2005/8/layout/vList2"/>
    <dgm:cxn modelId="{CF4A142E-06EB-404C-B004-648C3C86F69D}" type="presParOf" srcId="{22B94826-6868-4C83-87C2-06D823B06B5F}" destId="{AD104196-3D96-427F-8181-01557FF2E401}" srcOrd="5" destOrd="0" presId="urn:microsoft.com/office/officeart/2005/8/layout/vList2"/>
    <dgm:cxn modelId="{9AA3FC27-C8FE-4676-A746-610CA2E1B968}" type="presParOf" srcId="{22B94826-6868-4C83-87C2-06D823B06B5F}" destId="{50349101-F3D9-4D5C-B81F-B884AF8DA3DA}" srcOrd="6" destOrd="0" presId="urn:microsoft.com/office/officeart/2005/8/layout/vList2"/>
    <dgm:cxn modelId="{FBFB28B2-BE68-4A68-B65A-D6070EA85B3C}" type="presParOf" srcId="{22B94826-6868-4C83-87C2-06D823B06B5F}" destId="{361516D0-C7DD-402E-A4E5-60D1B849E5A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83F28-A0BF-460C-9A5C-C509DBE1B27F}">
      <dsp:nvSpPr>
        <dsp:cNvPr id="0" name=""/>
        <dsp:cNvSpPr/>
      </dsp:nvSpPr>
      <dsp:spPr>
        <a:xfrm>
          <a:off x="0" y="20854"/>
          <a:ext cx="7679195" cy="1323196"/>
        </a:xfrm>
        <a:prstGeom prst="round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Lato" panose="020B0604020202020204" charset="0"/>
            </a:rPr>
            <a:t>1. Project Characteristics  </a:t>
          </a:r>
        </a:p>
        <a:p>
          <a:pPr marL="0" lvl="0" indent="0" algn="l" defTabSz="889000">
            <a:lnSpc>
              <a:spcPct val="90000"/>
            </a:lnSpc>
            <a:spcBef>
              <a:spcPct val="0"/>
            </a:spcBef>
            <a:spcAft>
              <a:spcPct val="35000"/>
            </a:spcAft>
            <a:buNone/>
          </a:pPr>
          <a:r>
            <a:rPr lang="en-US" sz="2000" kern="1200" dirty="0">
              <a:latin typeface="Lato" panose="020B0604020202020204" charset="0"/>
            </a:rPr>
            <a:t>2. Motivations behind Project M</a:t>
          </a:r>
        </a:p>
      </dsp:txBody>
      <dsp:txXfrm>
        <a:off x="64593" y="85447"/>
        <a:ext cx="7550009" cy="1194010"/>
      </dsp:txXfrm>
    </dsp:sp>
    <dsp:sp modelId="{7D9A9B8D-02F8-46C9-AE11-DFFA84AC04BF}">
      <dsp:nvSpPr>
        <dsp:cNvPr id="0" name=""/>
        <dsp:cNvSpPr/>
      </dsp:nvSpPr>
      <dsp:spPr>
        <a:xfrm>
          <a:off x="0" y="1344051"/>
          <a:ext cx="767919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1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1" kern="1200" dirty="0">
              <a:latin typeface="Lato" panose="020B0604020202020204" charset="0"/>
            </a:rPr>
            <a:t>Chan </a:t>
          </a:r>
          <a:r>
            <a:rPr lang="en-US" sz="1800" b="1" kern="1200" dirty="0" err="1">
              <a:latin typeface="Lato" panose="020B0604020202020204" charset="0"/>
            </a:rPr>
            <a:t>En</a:t>
          </a:r>
          <a:r>
            <a:rPr lang="en-US" sz="1800" b="1" kern="1200" dirty="0">
              <a:latin typeface="Lato" panose="020B0604020202020204" charset="0"/>
            </a:rPr>
            <a:t> Ying Grace</a:t>
          </a:r>
          <a:r>
            <a:rPr lang="en-US" sz="1800" kern="1200" dirty="0">
              <a:latin typeface="Lato" panose="020B0604020202020204" charset="0"/>
            </a:rPr>
            <a:t>​, Business Analyst</a:t>
          </a:r>
        </a:p>
      </dsp:txBody>
      <dsp:txXfrm>
        <a:off x="0" y="1344051"/>
        <a:ext cx="7679195" cy="364320"/>
      </dsp:txXfrm>
    </dsp:sp>
    <dsp:sp modelId="{4F474C8F-70F4-41EB-84A9-C5E4A80591AD}">
      <dsp:nvSpPr>
        <dsp:cNvPr id="0" name=""/>
        <dsp:cNvSpPr/>
      </dsp:nvSpPr>
      <dsp:spPr>
        <a:xfrm>
          <a:off x="0" y="1708371"/>
          <a:ext cx="7679195" cy="1323196"/>
        </a:xfrm>
        <a:prstGeom prst="roundRect">
          <a:avLst/>
        </a:prstGeom>
        <a:solidFill>
          <a:schemeClr val="accent1">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Lato" panose="020B0604020202020204" charset="0"/>
            </a:rPr>
            <a:t>3. Considerations: The IT interaction Model</a:t>
          </a:r>
        </a:p>
        <a:p>
          <a:pPr marL="0" lvl="0" indent="0" algn="l" defTabSz="889000">
            <a:lnSpc>
              <a:spcPct val="90000"/>
            </a:lnSpc>
            <a:spcBef>
              <a:spcPct val="0"/>
            </a:spcBef>
            <a:spcAft>
              <a:spcPct val="35000"/>
            </a:spcAft>
            <a:buNone/>
          </a:pPr>
          <a:r>
            <a:rPr lang="en-US" sz="2000" kern="1200" dirty="0">
              <a:latin typeface="Lato" panose="020B0604020202020204" charset="0"/>
            </a:rPr>
            <a:t>4. Timeline of Events</a:t>
          </a:r>
        </a:p>
        <a:p>
          <a:pPr marL="0" lvl="0" indent="0" algn="l" defTabSz="889000">
            <a:lnSpc>
              <a:spcPct val="90000"/>
            </a:lnSpc>
            <a:spcBef>
              <a:spcPct val="0"/>
            </a:spcBef>
            <a:spcAft>
              <a:spcPct val="35000"/>
            </a:spcAft>
            <a:buNone/>
          </a:pPr>
          <a:r>
            <a:rPr lang="en-US" sz="2000" kern="1200" dirty="0">
              <a:latin typeface="Lato" panose="020B0604020202020204" charset="0"/>
            </a:rPr>
            <a:t>5. Managing Multiple Stakeholders</a:t>
          </a:r>
        </a:p>
      </dsp:txBody>
      <dsp:txXfrm>
        <a:off x="64593" y="1772964"/>
        <a:ext cx="7550009" cy="1194010"/>
      </dsp:txXfrm>
    </dsp:sp>
    <dsp:sp modelId="{3F0F0408-EF36-496F-A39C-DE9A2F457819}">
      <dsp:nvSpPr>
        <dsp:cNvPr id="0" name=""/>
        <dsp:cNvSpPr/>
      </dsp:nvSpPr>
      <dsp:spPr>
        <a:xfrm>
          <a:off x="0" y="3031567"/>
          <a:ext cx="767919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1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1" kern="1200" dirty="0" err="1">
              <a:latin typeface="Lato" panose="020B0604020202020204" charset="0"/>
            </a:rPr>
            <a:t>Charu</a:t>
          </a:r>
          <a:r>
            <a:rPr lang="en-US" sz="1800" b="1" kern="1200" dirty="0">
              <a:latin typeface="Lato" panose="020B0604020202020204" charset="0"/>
            </a:rPr>
            <a:t> Malik</a:t>
          </a:r>
          <a:r>
            <a:rPr lang="en-US" sz="1800" kern="1200" dirty="0">
              <a:latin typeface="Lato" panose="020B0604020202020204" charset="0"/>
            </a:rPr>
            <a:t>​, Environmental Modelling Analyst</a:t>
          </a:r>
        </a:p>
      </dsp:txBody>
      <dsp:txXfrm>
        <a:off x="0" y="3031567"/>
        <a:ext cx="7679195" cy="364320"/>
      </dsp:txXfrm>
    </dsp:sp>
    <dsp:sp modelId="{8AF70F5D-0998-4F64-98F6-70A7EE260C6C}">
      <dsp:nvSpPr>
        <dsp:cNvPr id="0" name=""/>
        <dsp:cNvSpPr/>
      </dsp:nvSpPr>
      <dsp:spPr>
        <a:xfrm>
          <a:off x="0" y="3395887"/>
          <a:ext cx="7679195" cy="1323196"/>
        </a:xfrm>
        <a:prstGeom prst="round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Lato" panose="020B0604020202020204" charset="0"/>
            </a:rPr>
            <a:t>6. Change Management Strategy</a:t>
          </a:r>
        </a:p>
      </dsp:txBody>
      <dsp:txXfrm>
        <a:off x="64593" y="3460480"/>
        <a:ext cx="7550009" cy="1194010"/>
      </dsp:txXfrm>
    </dsp:sp>
    <dsp:sp modelId="{C3A4F95E-DFAD-4124-BB0C-4704777DB6A1}">
      <dsp:nvSpPr>
        <dsp:cNvPr id="0" name=""/>
        <dsp:cNvSpPr/>
      </dsp:nvSpPr>
      <dsp:spPr>
        <a:xfrm>
          <a:off x="0" y="4719084"/>
          <a:ext cx="767919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81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fr-FR" sz="1800" b="1" kern="1200" dirty="0">
              <a:latin typeface="Lato" panose="020B0604020202020204" charset="0"/>
            </a:rPr>
            <a:t>Luo </a:t>
          </a:r>
          <a:r>
            <a:rPr lang="fr-FR" sz="1800" b="1" kern="1200" dirty="0" err="1">
              <a:latin typeface="Lato" panose="020B0604020202020204" charset="0"/>
            </a:rPr>
            <a:t>Haoran</a:t>
          </a:r>
          <a:r>
            <a:rPr lang="fr-FR" sz="1800" kern="1200" dirty="0">
              <a:latin typeface="Lato" panose="020B0604020202020204" charset="0"/>
            </a:rPr>
            <a:t>​, Change Management </a:t>
          </a:r>
          <a:r>
            <a:rPr lang="fr-FR" sz="1800" kern="1200" dirty="0" err="1">
              <a:latin typeface="Lato" panose="020B0604020202020204" charset="0"/>
            </a:rPr>
            <a:t>Analyst</a:t>
          </a:r>
          <a:endParaRPr lang="en-US" sz="1800" kern="1200" dirty="0">
            <a:latin typeface="Lato" panose="020B0604020202020204" charset="0"/>
          </a:endParaRPr>
        </a:p>
      </dsp:txBody>
      <dsp:txXfrm>
        <a:off x="0" y="4719084"/>
        <a:ext cx="7679195" cy="364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2C0919-780B-482C-B431-5D9174C32DF7}">
      <dsp:nvSpPr>
        <dsp:cNvPr id="0" name=""/>
        <dsp:cNvSpPr/>
      </dsp:nvSpPr>
      <dsp:spPr>
        <a:xfrm>
          <a:off x="0" y="22558"/>
          <a:ext cx="7586875" cy="636480"/>
        </a:xfrm>
        <a:prstGeom prst="round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Lato" panose="020B0604020202020204" charset="0"/>
            </a:rPr>
            <a:t>7. Definition of Project Success</a:t>
          </a:r>
        </a:p>
      </dsp:txBody>
      <dsp:txXfrm>
        <a:off x="31070" y="53628"/>
        <a:ext cx="7524735" cy="574340"/>
      </dsp:txXfrm>
    </dsp:sp>
    <dsp:sp modelId="{D5E0568C-3125-4AD2-9CF8-6E9EEA16B1E9}">
      <dsp:nvSpPr>
        <dsp:cNvPr id="0" name=""/>
        <dsp:cNvSpPr/>
      </dsp:nvSpPr>
      <dsp:spPr>
        <a:xfrm>
          <a:off x="0" y="659038"/>
          <a:ext cx="7586875"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88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1" kern="1200" dirty="0" err="1">
              <a:latin typeface="Lato" panose="020B0604020202020204" charset="0"/>
            </a:rPr>
            <a:t>Chaisiri</a:t>
          </a:r>
          <a:r>
            <a:rPr lang="en-US" sz="1800" b="1" kern="1200" dirty="0">
              <a:latin typeface="Lato" panose="020B0604020202020204" charset="0"/>
            </a:rPr>
            <a:t> </a:t>
          </a:r>
          <a:r>
            <a:rPr lang="en-US" sz="1800" b="1" kern="1200" dirty="0" err="1">
              <a:latin typeface="Lato" panose="020B0604020202020204" charset="0"/>
            </a:rPr>
            <a:t>Toomthong</a:t>
          </a:r>
          <a:r>
            <a:rPr lang="en-US" sz="1800" kern="1200" dirty="0">
              <a:latin typeface="Lato" panose="020B0604020202020204" charset="0"/>
            </a:rPr>
            <a:t>, ​Project Success Consultant</a:t>
          </a:r>
        </a:p>
      </dsp:txBody>
      <dsp:txXfrm>
        <a:off x="0" y="659038"/>
        <a:ext cx="7586875" cy="563040"/>
      </dsp:txXfrm>
    </dsp:sp>
    <dsp:sp modelId="{2D67BF85-56D3-4986-BF1F-81EEF15C80E3}">
      <dsp:nvSpPr>
        <dsp:cNvPr id="0" name=""/>
        <dsp:cNvSpPr/>
      </dsp:nvSpPr>
      <dsp:spPr>
        <a:xfrm>
          <a:off x="0" y="1222078"/>
          <a:ext cx="7586875" cy="636480"/>
        </a:xfrm>
        <a:prstGeom prst="roundRect">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Lato" panose="020B0604020202020204" charset="0"/>
            </a:rPr>
            <a:t>8. Vendor Procurement &amp; Challenges</a:t>
          </a:r>
        </a:p>
      </dsp:txBody>
      <dsp:txXfrm>
        <a:off x="31070" y="1253148"/>
        <a:ext cx="7524735" cy="574340"/>
      </dsp:txXfrm>
    </dsp:sp>
    <dsp:sp modelId="{DC8400A6-BFE0-425F-B639-5C7D2B45E71F}">
      <dsp:nvSpPr>
        <dsp:cNvPr id="0" name=""/>
        <dsp:cNvSpPr/>
      </dsp:nvSpPr>
      <dsp:spPr>
        <a:xfrm>
          <a:off x="0" y="1858558"/>
          <a:ext cx="7586875"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88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1" kern="1200" dirty="0">
              <a:latin typeface="Lato" panose="020B0604020202020204" charset="0"/>
            </a:rPr>
            <a:t>Priyanka Sharma</a:t>
          </a:r>
          <a:r>
            <a:rPr lang="en-US" sz="1800" kern="1200" dirty="0">
              <a:latin typeface="Lato" panose="020B0604020202020204" charset="0"/>
            </a:rPr>
            <a:t>​, Vendor Sourcing Consultant </a:t>
          </a:r>
        </a:p>
      </dsp:txBody>
      <dsp:txXfrm>
        <a:off x="0" y="1858558"/>
        <a:ext cx="7586875" cy="563040"/>
      </dsp:txXfrm>
    </dsp:sp>
    <dsp:sp modelId="{07A46A30-2E89-4481-8FED-EF29BC768664}">
      <dsp:nvSpPr>
        <dsp:cNvPr id="0" name=""/>
        <dsp:cNvSpPr/>
      </dsp:nvSpPr>
      <dsp:spPr>
        <a:xfrm>
          <a:off x="0" y="2421598"/>
          <a:ext cx="7586875" cy="636480"/>
        </a:xfrm>
        <a:prstGeom prst="roundRect">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Lato" panose="020B0604020202020204" charset="0"/>
            </a:rPr>
            <a:t>9. Application of PM Knowledge Areas</a:t>
          </a:r>
        </a:p>
      </dsp:txBody>
      <dsp:txXfrm>
        <a:off x="31070" y="2452668"/>
        <a:ext cx="7524735" cy="574340"/>
      </dsp:txXfrm>
    </dsp:sp>
    <dsp:sp modelId="{AD104196-3D96-427F-8181-01557FF2E401}">
      <dsp:nvSpPr>
        <dsp:cNvPr id="0" name=""/>
        <dsp:cNvSpPr/>
      </dsp:nvSpPr>
      <dsp:spPr>
        <a:xfrm>
          <a:off x="0" y="3058078"/>
          <a:ext cx="7586875"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88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1" kern="1200" dirty="0">
              <a:latin typeface="Lato" panose="020B0604020202020204" charset="0"/>
            </a:rPr>
            <a:t>Zhou Ying </a:t>
          </a:r>
          <a:r>
            <a:rPr lang="en-US" sz="1800" b="1" kern="1200" dirty="0" err="1">
              <a:latin typeface="Lato" panose="020B0604020202020204" charset="0"/>
            </a:rPr>
            <a:t>Ying</a:t>
          </a:r>
          <a:r>
            <a:rPr lang="en-US" sz="1800" kern="1200" dirty="0">
              <a:latin typeface="Lato" panose="020B0604020202020204" charset="0"/>
            </a:rPr>
            <a:t>​, Project Manager</a:t>
          </a:r>
        </a:p>
      </dsp:txBody>
      <dsp:txXfrm>
        <a:off x="0" y="3058078"/>
        <a:ext cx="7586875" cy="563040"/>
      </dsp:txXfrm>
    </dsp:sp>
    <dsp:sp modelId="{50349101-F3D9-4D5C-B81F-B884AF8DA3DA}">
      <dsp:nvSpPr>
        <dsp:cNvPr id="0" name=""/>
        <dsp:cNvSpPr/>
      </dsp:nvSpPr>
      <dsp:spPr>
        <a:xfrm>
          <a:off x="0" y="3621118"/>
          <a:ext cx="7586875" cy="636480"/>
        </a:xfrm>
        <a:prstGeom prst="round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Lato" panose="020B0604020202020204" charset="0"/>
            </a:rPr>
            <a:t>10. Recommendations &amp; Conclusion</a:t>
          </a:r>
        </a:p>
      </dsp:txBody>
      <dsp:txXfrm>
        <a:off x="31070" y="3652188"/>
        <a:ext cx="7524735" cy="574340"/>
      </dsp:txXfrm>
    </dsp:sp>
    <dsp:sp modelId="{361516D0-C7DD-402E-A4E5-60D1B849E5AF}">
      <dsp:nvSpPr>
        <dsp:cNvPr id="0" name=""/>
        <dsp:cNvSpPr/>
      </dsp:nvSpPr>
      <dsp:spPr>
        <a:xfrm>
          <a:off x="0" y="4257598"/>
          <a:ext cx="7586875"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88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1" kern="1200" dirty="0">
              <a:latin typeface="Lato" panose="020B0604020202020204" charset="0"/>
            </a:rPr>
            <a:t>Song Ying</a:t>
          </a:r>
          <a:r>
            <a:rPr lang="en-US" sz="1800" kern="1200" dirty="0">
              <a:latin typeface="Lato" panose="020B0604020202020204" charset="0"/>
            </a:rPr>
            <a:t>​, Solutions Architect</a:t>
          </a:r>
        </a:p>
      </dsp:txBody>
      <dsp:txXfrm>
        <a:off x="0" y="4257598"/>
        <a:ext cx="7586875" cy="5630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SG" sz="1100" b="0" i="0" u="none" strike="noStrike" cap="none">
                <a:solidFill>
                  <a:srgbClr val="000000"/>
                </a:solidFill>
                <a:effectLst/>
                <a:latin typeface="Arial"/>
                <a:ea typeface="Arial"/>
                <a:cs typeface="Arial"/>
                <a:sym typeface="Arial"/>
              </a:rPr>
              <a:t>Prior to Project M, 80% of</a:t>
            </a:r>
            <a:r>
              <a:rPr lang="en-SG" sz="1100" b="0" i="1" u="none" strike="noStrike" cap="none">
                <a:solidFill>
                  <a:srgbClr val="000000"/>
                </a:solidFill>
                <a:effectLst/>
                <a:latin typeface="Arial"/>
                <a:ea typeface="Arial"/>
                <a:cs typeface="Arial"/>
                <a:sym typeface="Arial"/>
              </a:rPr>
              <a:t> </a:t>
            </a:r>
            <a:r>
              <a:rPr lang="en-SG" sz="1100" b="0" i="0" u="none" strike="noStrike" cap="none">
                <a:solidFill>
                  <a:srgbClr val="000000"/>
                </a:solidFill>
                <a:effectLst/>
                <a:latin typeface="Arial"/>
                <a:ea typeface="Arial"/>
                <a:cs typeface="Arial"/>
                <a:sym typeface="Arial"/>
              </a:rPr>
              <a:t>municipal cases were recorded by public officers using pen and paper. After collection, staff had to type it up into their email client to assign the case to the relevant agencies. This resulted in not only double but also onerous entry, with the greatest pain point quoted by public officers as “illegible handwriting due to the pressure of time on the ground” as they had to balance between retaining the human touch during resident engagement and accurate data capture. </a:t>
            </a:r>
            <a:endParaRPr lang="en-US" sz="1100" b="0" i="0" u="none" strike="noStrike" cap="none">
              <a:solidFill>
                <a:srgbClr val="000000"/>
              </a:solidFill>
              <a:effectLst/>
              <a:latin typeface="Arial"/>
              <a:ea typeface="Arial"/>
              <a:cs typeface="Arial"/>
              <a:sym typeface="Arial"/>
            </a:endParaRPr>
          </a:p>
          <a:p>
            <a:r>
              <a:rPr lang="en-SG" sz="1100" b="0" i="0" u="none" strike="noStrike" cap="none">
                <a:solidFill>
                  <a:srgbClr val="000000"/>
                </a:solidFill>
                <a:effectLst/>
                <a:latin typeface="Arial"/>
                <a:ea typeface="Arial"/>
                <a:cs typeface="Arial"/>
                <a:sym typeface="Arial"/>
              </a:rPr>
              <a:t>Moreover, the cases were typically maintained in excel for manual tracking. On a daily basis, this could approximate to up to 50 cases per day, per business unit to keep track of. Staff also had to manually update the cases as and when they receive a reply from other agencies. These cases were manually handled and closed. As such, they were error prone; about one quarter of these cases were overdue and did not meet the service response time of 3 days, and some “lost in transmission” as there were too many cases to track with no alert system, resulting in poor service standards. As the frontline, public-facing service provider for government agencies, this was a priority for the organisation. </a:t>
            </a:r>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387698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SG" sz="1100" b="0" i="0" u="none" strike="noStrike" cap="none">
                <a:solidFill>
                  <a:srgbClr val="000000"/>
                </a:solidFill>
                <a:effectLst/>
                <a:latin typeface="Arial"/>
                <a:ea typeface="Arial"/>
                <a:cs typeface="Arial"/>
                <a:sym typeface="Arial"/>
              </a:rPr>
              <a:t>Secondly, the case solutioning process involved many agencies, where each had its own rules with lack of coordination between one another. Their systems did not talk and lacked a Whole-of-Government approach. Complicated cases with no clear “owner” or those requiring joint solutioning efforts can be forwarded to up to five agencies, some taking weeks to decide whose agency this case fell under. This translated into higher transaction cost and poor service standards, where residents had to wait for the feedback to be resolved and be contacted by agency after agency.</a:t>
            </a:r>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3047594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SG" sz="1100" b="0" i="0" u="none" strike="noStrike" cap="none">
                <a:solidFill>
                  <a:srgbClr val="000000"/>
                </a:solidFill>
                <a:effectLst/>
                <a:latin typeface="Arial"/>
                <a:ea typeface="Arial"/>
                <a:cs typeface="Arial"/>
                <a:sym typeface="Arial"/>
              </a:rPr>
              <a:t>Thirdly, there was no common frontline. The resident would be faced with different public officers, and the officer collecting the case, is likely to be different from the officer processing the case, which is also likely to be different from the last officer contacting the resident to close the loop. There lacked a single point of contact, and frustrated residents had to be redirected from agency to agency, officer to officer.</a:t>
            </a:r>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1665582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SG" sz="1100" b="0" i="0" u="none" strike="noStrike" cap="none">
                <a:solidFill>
                  <a:srgbClr val="000000"/>
                </a:solidFill>
                <a:effectLst/>
                <a:latin typeface="Arial"/>
                <a:ea typeface="Arial"/>
                <a:cs typeface="Arial"/>
                <a:sym typeface="Arial"/>
              </a:rPr>
              <a:t>Lastly, each business unit had its own way of data management and this placed data at a greater risk of exposure. With the introduction of Internet Separation for all government devices, it called for a more secure hosting of data, than relying on excel spreadsheet or secured cloud storage. The availability of Government Data Centre (GDC) provided a viable option for secure hosting that the organisation needed to turn to. </a:t>
            </a:r>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3236761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70127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96816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61222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52126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380935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85497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44589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I’m sure after Grace and Charu’s introduction, we all have a brief but clear understanding about this government project, what are the reasons that we need to launch it, who will be benefitted from it and what are the characteristics of it.</a:t>
            </a:r>
          </a:p>
          <a:p>
            <a:pPr>
              <a:buNone/>
            </a:pPr>
            <a:r>
              <a:rPr lang="en-US" dirty="0"/>
              <a:t> </a:t>
            </a:r>
          </a:p>
          <a:p>
            <a:pPr>
              <a:buNone/>
            </a:pPr>
            <a:r>
              <a:rPr lang="en-US" dirty="0"/>
              <a:t>Now I’ll walk you through the complexity of the project and change </a:t>
            </a:r>
            <a:r>
              <a:rPr lang="en-US" dirty="0" err="1"/>
              <a:t>mgt</a:t>
            </a:r>
            <a:r>
              <a:rPr lang="en-US" dirty="0"/>
              <a:t> plan, which will help us dig deeper into the project nature.</a:t>
            </a:r>
          </a:p>
          <a:p>
            <a:pPr marL="0" lvl="0" indent="0">
              <a:spcBef>
                <a:spcPts val="0"/>
              </a:spcBef>
              <a:spcAft>
                <a:spcPts val="0"/>
              </a:spcAft>
              <a:buNone/>
            </a:pPr>
            <a:endParaRPr dirty="0"/>
          </a:p>
        </p:txBody>
      </p:sp>
    </p:spTree>
    <p:extLst>
      <p:ext uri="{BB962C8B-B14F-4D97-AF65-F5344CB8AC3E}">
        <p14:creationId xmlns:p14="http://schemas.microsoft.com/office/powerpoint/2010/main" val="455508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en-US" dirty="0"/>
              <a:t>This project is a system integration project.</a:t>
            </a:r>
            <a:endParaRPr lang="en-SG" dirty="0"/>
          </a:p>
          <a:p>
            <a:pPr>
              <a:defRPr/>
            </a:pPr>
            <a:r>
              <a:rPr lang="en-US" dirty="0"/>
              <a:t>It involves all 89 towns in Singapore so it’s nationwide. Also it impacts the working process of all government agencies, including more than 100,000 public officers.</a:t>
            </a:r>
            <a:endParaRPr lang="en-SG" dirty="0"/>
          </a:p>
          <a:p>
            <a:pPr>
              <a:defRPr/>
            </a:pPr>
            <a:r>
              <a:rPr lang="en-US" dirty="0"/>
              <a:t>Because the system is serving government agencies, the nature of the project is a government project.</a:t>
            </a:r>
            <a:endParaRPr lang="en-SG" dirty="0"/>
          </a:p>
          <a:p>
            <a:pPr>
              <a:defRPr/>
            </a:pPr>
            <a:r>
              <a:rPr lang="en-US" dirty="0"/>
              <a:t>As for the function modules and components, we have a client-end application component, which basically is mobile device, and an intranet backend application component. And also we have feedback management, household management and an interface/API as key modules.</a:t>
            </a:r>
            <a:endParaRPr lang="en-SG" dirty="0"/>
          </a:p>
          <a:p>
            <a:pPr marL="457200" marR="0" lvl="0" indent="-317500" algn="l" defTabSz="914400" eaLnBrk="1" fontAlgn="auto" latinLnBrk="0" hangingPunct="1">
              <a:lnSpc>
                <a:spcPct val="100000"/>
              </a:lnSpc>
              <a:spcBef>
                <a:spcPts val="0"/>
              </a:spcBef>
              <a:spcAft>
                <a:spcPts val="0"/>
              </a:spcAft>
              <a:buClr>
                <a:srgbClr val="000000"/>
              </a:buClr>
              <a:buSzPts val="1400"/>
              <a:buFont typeface="Arial"/>
              <a:buChar char="●"/>
              <a:tabLst/>
              <a:defRPr/>
            </a:pPr>
            <a:endParaRPr lang="en-SG" dirty="0"/>
          </a:p>
        </p:txBody>
      </p:sp>
    </p:spTree>
    <p:extLst>
      <p:ext uri="{BB962C8B-B14F-4D97-AF65-F5344CB8AC3E}">
        <p14:creationId xmlns:p14="http://schemas.microsoft.com/office/powerpoint/2010/main" val="3717123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en-US"/>
              <a:t>1st is user training. </a:t>
            </a:r>
            <a:endParaRPr lang="en-SG" dirty="0"/>
          </a:p>
          <a:p>
            <a:pPr>
              <a:defRPr/>
            </a:pPr>
            <a:r>
              <a:rPr lang="en-US"/>
              <a:t>PA’s training arm and our vendor SM jointly curated and delivered the training content. In that way, we could make sure that all of the technical knowledge had been well delivered to the system users, and make sure that the technical knowledge had been contextualized and tailored to fit the working environment of each officers.</a:t>
            </a:r>
            <a:endParaRPr lang="en-SG"/>
          </a:p>
          <a:p>
            <a:pPr>
              <a:defRPr/>
            </a:pPr>
            <a:r>
              <a:rPr lang="en-US"/>
              <a:t>Jointly-delivery could encourage the public officers to voice their concerns with internal staff present in the training session. </a:t>
            </a:r>
            <a:endParaRPr lang="en-SG"/>
          </a:p>
          <a:p>
            <a:pPr>
              <a:defRPr/>
            </a:pPr>
            <a:r>
              <a:rPr lang="en-US"/>
              <a:t> Also our training team used the method of role-play to learn how to evaluate the cases and maintain human touch with residents.</a:t>
            </a:r>
            <a:endParaRPr lang="en-SG"/>
          </a:p>
          <a:p>
            <a:pPr marL="457200" marR="0" lvl="0" indent="-317500" algn="l" defTabSz="914400" eaLnBrk="1" fontAlgn="auto" latinLnBrk="0" hangingPunct="1">
              <a:lnSpc>
                <a:spcPct val="100000"/>
              </a:lnSpc>
              <a:spcBef>
                <a:spcPts val="0"/>
              </a:spcBef>
              <a:spcAft>
                <a:spcPts val="0"/>
              </a:spcAft>
              <a:buClr>
                <a:srgbClr val="000000"/>
              </a:buClr>
              <a:buSzPts val="1400"/>
              <a:buFont typeface="Arial"/>
              <a:buChar char="●"/>
              <a:tabLst/>
              <a:defRPr/>
            </a:pPr>
            <a:endParaRPr lang="en-SG" b="0" i="0" u="none" strike="noStrike" cap="none" dirty="0">
              <a:latin typeface="Arial"/>
              <a:ea typeface="Arial"/>
              <a:cs typeface="Arial"/>
            </a:endParaRPr>
          </a:p>
          <a:p>
            <a:endParaRPr lang="en-US"/>
          </a:p>
        </p:txBody>
      </p:sp>
    </p:spTree>
    <p:extLst>
      <p:ext uri="{BB962C8B-B14F-4D97-AF65-F5344CB8AC3E}">
        <p14:creationId xmlns:p14="http://schemas.microsoft.com/office/powerpoint/2010/main" val="3070868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en-US"/>
              <a:t>2nd is customized process change mapping. Trainers would sit down with stakeholders in each of 89 business units, and plan through the process changes to make sure that the system shifting process would be done in a customized way.</a:t>
            </a:r>
            <a:endParaRPr lang="en-SG" dirty="0"/>
          </a:p>
          <a:p>
            <a:pPr>
              <a:defRPr/>
            </a:pPr>
            <a:r>
              <a:rPr lang="en-US"/>
              <a:t>This approach is called hand-holding approach, which smoothened the whole transition process.</a:t>
            </a:r>
            <a:endParaRPr lang="en-SG"/>
          </a:p>
          <a:p>
            <a:pPr marL="457200" marR="0" lvl="0" indent="-317500" algn="l" defTabSz="914400" eaLnBrk="1" fontAlgn="auto" latinLnBrk="0" hangingPunct="1">
              <a:lnSpc>
                <a:spcPct val="100000"/>
              </a:lnSpc>
              <a:spcBef>
                <a:spcPts val="0"/>
              </a:spcBef>
              <a:spcAft>
                <a:spcPts val="0"/>
              </a:spcAft>
              <a:buClr>
                <a:srgbClr val="000000"/>
              </a:buClr>
              <a:buSzPts val="1400"/>
              <a:buFont typeface="Arial"/>
              <a:buChar char="●"/>
              <a:tabLst/>
              <a:defRPr/>
            </a:pPr>
            <a:endParaRPr lang="en-SG" b="0" i="0" u="none" strike="noStrike" cap="none" dirty="0">
              <a:latin typeface="Arial"/>
              <a:ea typeface="Arial"/>
              <a:cs typeface="Arial"/>
            </a:endParaRPr>
          </a:p>
          <a:p>
            <a:endParaRPr lang="en-US"/>
          </a:p>
        </p:txBody>
      </p:sp>
    </p:spTree>
    <p:extLst>
      <p:ext uri="{BB962C8B-B14F-4D97-AF65-F5344CB8AC3E}">
        <p14:creationId xmlns:p14="http://schemas.microsoft.com/office/powerpoint/2010/main" val="95433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en-US"/>
              <a:t>3rd is the strong and close support from management. Project team and senior management joined every training session for volunteers and staff, and also they were engaged in the actual implementation.</a:t>
            </a:r>
            <a:endParaRPr lang="en-SG" dirty="0"/>
          </a:p>
          <a:p>
            <a:pPr>
              <a:defRPr/>
            </a:pPr>
            <a:r>
              <a:rPr lang="en-US"/>
              <a:t>If there were teething problems like technical issue or the mindset of system shifting was not ready, management, project team or our vendor would quickly address and solved the problems.</a:t>
            </a:r>
            <a:endParaRPr lang="en-SG"/>
          </a:p>
          <a:p>
            <a:pPr marL="457200" marR="0" lvl="0" indent="-317500" algn="l" defTabSz="914400" eaLnBrk="1" fontAlgn="auto" latinLnBrk="0" hangingPunct="1">
              <a:lnSpc>
                <a:spcPct val="100000"/>
              </a:lnSpc>
              <a:spcBef>
                <a:spcPts val="0"/>
              </a:spcBef>
              <a:spcAft>
                <a:spcPts val="0"/>
              </a:spcAft>
              <a:buClr>
                <a:srgbClr val="000000"/>
              </a:buClr>
              <a:buSzPts val="1400"/>
              <a:buFont typeface="Arial"/>
              <a:buChar char="●"/>
              <a:tabLst/>
              <a:defRPr/>
            </a:pPr>
            <a:endParaRPr lang="en-SG" b="0" i="0" u="none" strike="noStrike" cap="none" dirty="0">
              <a:latin typeface="Arial"/>
              <a:ea typeface="Arial"/>
              <a:cs typeface="Arial"/>
            </a:endParaRPr>
          </a:p>
          <a:p>
            <a:endParaRPr lang="en-US"/>
          </a:p>
        </p:txBody>
      </p:sp>
    </p:spTree>
    <p:extLst>
      <p:ext uri="{BB962C8B-B14F-4D97-AF65-F5344CB8AC3E}">
        <p14:creationId xmlns:p14="http://schemas.microsoft.com/office/powerpoint/2010/main" val="2352343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en-SG" b="1"/>
              <a:t>4th is 24-hour helpdesk support.</a:t>
            </a:r>
            <a:r>
              <a:rPr lang="en-US"/>
              <a:t> Those trainers who conducted training session or implementation work would be in the helpdesk team. </a:t>
            </a:r>
          </a:p>
          <a:p>
            <a:pPr>
              <a:defRPr/>
            </a:pPr>
            <a:r>
              <a:rPr lang="en-US"/>
              <a:t>In this way</a:t>
            </a:r>
            <a:r>
              <a:rPr lang="en-US" b="0" i="0" u="none" strike="noStrike" cap="none">
                <a:effectLst/>
                <a:sym typeface="Arial"/>
              </a:rPr>
              <a:t>, </a:t>
            </a:r>
            <a:r>
              <a:rPr lang="en-US"/>
              <a:t>users could ask help at any time. </a:t>
            </a:r>
          </a:p>
          <a:p>
            <a:pPr>
              <a:defRPr/>
            </a:pPr>
            <a:r>
              <a:rPr lang="en-US"/>
              <a:t>And also users would feel that helpdesk was able to empathise and address the problems more specifically </a:t>
            </a:r>
            <a:r>
              <a:rPr lang="en-US" b="0" i="0" u="none" strike="noStrike" cap="none">
                <a:effectLst/>
                <a:sym typeface="Arial"/>
              </a:rPr>
              <a:t>and </a:t>
            </a:r>
            <a:r>
              <a:rPr lang="en-US"/>
              <a:t>implementation-centrically, but not just in a general technical way</a:t>
            </a:r>
            <a:r>
              <a:rPr lang="en-US" b="0" i="0" u="none" strike="noStrike" cap="none">
                <a:effectLst/>
                <a:sym typeface="Arial"/>
              </a:rPr>
              <a:t>.</a:t>
            </a:r>
            <a:endParaRPr lang="en-US"/>
          </a:p>
          <a:p>
            <a:pPr marL="457200" marR="0" lvl="0" indent="-317500" algn="l" defTabSz="914400" eaLnBrk="1" fontAlgn="auto" latinLnBrk="0" hangingPunct="1">
              <a:lnSpc>
                <a:spcPct val="100000"/>
              </a:lnSpc>
              <a:spcBef>
                <a:spcPts val="0"/>
              </a:spcBef>
              <a:spcAft>
                <a:spcPts val="0"/>
              </a:spcAft>
              <a:buClr>
                <a:srgbClr val="000000"/>
              </a:buClr>
              <a:buSzPts val="1400"/>
              <a:buFont typeface="Arial"/>
              <a:buChar char="●"/>
              <a:tabLst/>
              <a:defRPr/>
            </a:pPr>
            <a:endParaRPr lang="en-SG" b="0" i="0" u="none" strike="noStrike" cap="none" dirty="0">
              <a:latin typeface="Arial"/>
              <a:ea typeface="Arial"/>
              <a:cs typeface="Arial"/>
            </a:endParaRPr>
          </a:p>
          <a:p>
            <a:endParaRPr lang="en-US"/>
          </a:p>
        </p:txBody>
      </p:sp>
    </p:spTree>
    <p:extLst>
      <p:ext uri="{BB962C8B-B14F-4D97-AF65-F5344CB8AC3E}">
        <p14:creationId xmlns:p14="http://schemas.microsoft.com/office/powerpoint/2010/main" val="3993498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SG" b="0" i="0" u="none" strike="noStrike" cap="none" dirty="0">
              <a:latin typeface="Arial"/>
              <a:ea typeface="Arial"/>
              <a:cs typeface="Arial"/>
            </a:endParaRPr>
          </a:p>
          <a:p>
            <a:endParaRPr lang="en-US"/>
          </a:p>
        </p:txBody>
      </p:sp>
    </p:spTree>
    <p:extLst>
      <p:ext uri="{BB962C8B-B14F-4D97-AF65-F5344CB8AC3E}">
        <p14:creationId xmlns:p14="http://schemas.microsoft.com/office/powerpoint/2010/main" val="1310780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defRPr/>
            </a:pPr>
            <a:r>
              <a:rPr lang="en-SG" b="1"/>
              <a:t>Last but not lease is that we start small.</a:t>
            </a:r>
            <a:r>
              <a:rPr lang="en-US"/>
              <a:t> Only selected officers would be educated and trained at the beginning of the training. In that way, the roll-out would be done in a phased level. </a:t>
            </a:r>
            <a:endParaRPr lang="en-SG" dirty="0"/>
          </a:p>
          <a:p>
            <a:pPr>
              <a:defRPr/>
            </a:pPr>
            <a:r>
              <a:rPr lang="en-US"/>
              <a:t>Later those expert users would pilot what they learned within their own town, and started to train the rest of the officers when they were confident and familiar with the system enough. </a:t>
            </a:r>
            <a:endParaRPr lang="en-SG"/>
          </a:p>
          <a:p>
            <a:pPr marL="457200" marR="0" lvl="0" indent="-317500" algn="l" defTabSz="914400" eaLnBrk="1" fontAlgn="auto" latinLnBrk="0" hangingPunct="1">
              <a:lnSpc>
                <a:spcPct val="100000"/>
              </a:lnSpc>
              <a:spcBef>
                <a:spcPts val="0"/>
              </a:spcBef>
              <a:spcAft>
                <a:spcPts val="0"/>
              </a:spcAft>
              <a:buClr>
                <a:srgbClr val="000000"/>
              </a:buClr>
              <a:buSzPts val="1400"/>
              <a:buFont typeface="Arial"/>
              <a:buChar char="●"/>
              <a:tabLst/>
              <a:defRPr/>
            </a:pPr>
            <a:endParaRPr lang="en-SG" dirty="0"/>
          </a:p>
        </p:txBody>
      </p:sp>
    </p:spTree>
    <p:extLst>
      <p:ext uri="{BB962C8B-B14F-4D97-AF65-F5344CB8AC3E}">
        <p14:creationId xmlns:p14="http://schemas.microsoft.com/office/powerpoint/2010/main" val="1429687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98864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Explain the definition of "project success" here</a:t>
            </a:r>
          </a:p>
          <a:p>
            <a:pPr marL="0" indent="0">
              <a:buNone/>
            </a:pPr>
            <a:endParaRPr lang="en-US"/>
          </a:p>
          <a:p>
            <a:pPr marL="0" indent="0">
              <a:buNone/>
            </a:pPr>
            <a:r>
              <a:rPr lang="en-US"/>
              <a:t>As the consultant, we need to fully understand the expectations from our project sponsors.</a:t>
            </a:r>
          </a:p>
        </p:txBody>
      </p:sp>
    </p:spTree>
    <p:extLst>
      <p:ext uri="{BB962C8B-B14F-4D97-AF65-F5344CB8AC3E}">
        <p14:creationId xmlns:p14="http://schemas.microsoft.com/office/powerpoint/2010/main" val="3641818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There are four factors brought up by our sponsors.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first factor is the trade-off among three constraints: scope, time and cost.</a:t>
            </a:r>
          </a:p>
          <a:p>
            <a:pPr marL="0" indent="0">
              <a:buNone/>
            </a:pPr>
            <a:endParaRPr lang="en-US"/>
          </a:p>
          <a:p>
            <a:pPr marL="0" indent="0">
              <a:buNone/>
            </a:pPr>
            <a:r>
              <a:rPr lang="en-US"/>
              <a:t>Among triple constraints, scope has been rated highest by our project sponsor. </a:t>
            </a:r>
          </a:p>
          <a:p>
            <a:pPr marL="0" indent="0">
              <a:buNone/>
            </a:pPr>
            <a:r>
              <a:rPr lang="en-US" b="1"/>
              <a:t>There are two reasons.</a:t>
            </a:r>
            <a:r>
              <a:rPr lang="en-US"/>
              <a:t> Because each business unit/town has their own autonomy to decide the working process, it has the right to say no or delay the deliverable adoption. And each business unit/town worked independently, a requirement </a:t>
            </a:r>
            <a:r>
              <a:rPr lang="en-US" err="1"/>
              <a:t>benifiting</a:t>
            </a:r>
            <a:r>
              <a:rPr lang="en-US"/>
              <a:t> one town could be no use for another town.</a:t>
            </a:r>
          </a:p>
          <a:p>
            <a:pPr marL="0" indent="0">
              <a:buNone/>
            </a:pPr>
            <a:endParaRPr lang="en-US" b="1"/>
          </a:p>
          <a:p>
            <a:pPr marL="0" indent="0">
              <a:buNone/>
            </a:pPr>
            <a:r>
              <a:rPr lang="en-US" b="1"/>
              <a:t>How could we meet the scope requirement? </a:t>
            </a:r>
          </a:p>
          <a:p>
            <a:pPr marL="0" indent="0">
              <a:buNone/>
            </a:pPr>
            <a:r>
              <a:rPr lang="en-US"/>
              <a:t>Our project champion worked across towns to </a:t>
            </a:r>
            <a:r>
              <a:rPr lang="en-US" err="1"/>
              <a:t>evangelise</a:t>
            </a:r>
            <a:r>
              <a:rPr lang="en-US"/>
              <a:t> the project, which required project team to meet the expectations from grassroots advisers, most of whom are MPs.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As for time, because the senior management/ project sponsor has accommodations for timeline change if the scope improvements has been done.</a:t>
            </a:r>
          </a:p>
          <a:p>
            <a:pPr marL="0" indent="0">
              <a:buNone/>
            </a:pPr>
            <a:endParaRPr lang="en-US"/>
          </a:p>
          <a:p>
            <a:pPr marL="0" indent="0">
              <a:buNone/>
            </a:pPr>
            <a:r>
              <a:rPr lang="en-US"/>
              <a:t>In terms of cost, there was no leeway for cost deviation because government projects have strict procurement guidelines.</a:t>
            </a:r>
          </a:p>
          <a:p>
            <a:pPr marL="0" indent="0">
              <a:buNone/>
            </a:pPr>
            <a:r>
              <a:rPr lang="en-US"/>
              <a:t>Bu in fact the budget was set high, so there was no issue during the first phase.</a:t>
            </a:r>
          </a:p>
          <a:p>
            <a:pPr marL="0" indent="0">
              <a:buNone/>
            </a:pPr>
            <a:endParaRPr lang="en-US"/>
          </a:p>
          <a:p>
            <a:pPr marL="0" indent="0">
              <a:buNone/>
            </a:pPr>
            <a:r>
              <a:rPr lang="en-US"/>
              <a:t>As a result, scope and cost requirements were met, but the roll-out for the 1st phase was delayed for 2 months. Our project sponsor was satisfied with the achievement and we could call our 1st phase project a success.</a:t>
            </a:r>
            <a:endParaRPr lang="en-US" altLang="ja-JP"/>
          </a:p>
        </p:txBody>
      </p:sp>
    </p:spTree>
    <p:extLst>
      <p:ext uri="{BB962C8B-B14F-4D97-AF65-F5344CB8AC3E}">
        <p14:creationId xmlns:p14="http://schemas.microsoft.com/office/powerpoint/2010/main" val="2313683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ltLang="ja-JP"/>
              <a:t>2nd factor is stakeholder buy-in.</a:t>
            </a:r>
          </a:p>
          <a:p>
            <a:pPr marL="0" indent="0">
              <a:buNone/>
            </a:pPr>
            <a:endParaRPr lang="en-US" altLang="ja-JP"/>
          </a:p>
          <a:p>
            <a:pPr marL="0" indent="0">
              <a:buNone/>
            </a:pPr>
            <a:r>
              <a:rPr lang="en-US" altLang="ja-JP"/>
              <a:t>We had to gain strong stakeholder buy-in because of the reasons below:</a:t>
            </a:r>
          </a:p>
          <a:p>
            <a:pPr marL="0" indent="0">
              <a:buNone/>
            </a:pPr>
            <a:r>
              <a:rPr lang="en-US" altLang="ja-JP"/>
              <a:t>1. each town governs themselves and they had the right to say no to the project implementation.</a:t>
            </a:r>
          </a:p>
          <a:p>
            <a:pPr marL="0" indent="0">
              <a:buNone/>
            </a:pPr>
            <a:r>
              <a:rPr lang="en-US" altLang="ja-JP"/>
              <a:t>2. it's the volunteers who help collected the feedback and do the follow-up job, so the organization, PA, had no way to decide the working process.</a:t>
            </a:r>
          </a:p>
          <a:p>
            <a:pPr marL="0" indent="0">
              <a:buNone/>
            </a:pPr>
            <a:endParaRPr lang="en-US" altLang="ja-JP"/>
          </a:p>
          <a:p>
            <a:pPr marL="0" indent="0">
              <a:buNone/>
            </a:pPr>
            <a:r>
              <a:rPr lang="en-US" altLang="ja-JP"/>
              <a:t>Our secrets to get the support from stakeholders are:</a:t>
            </a:r>
          </a:p>
          <a:p>
            <a:pPr marL="0" indent="0">
              <a:buNone/>
            </a:pPr>
            <a:r>
              <a:rPr lang="en-US" altLang="ja-JP"/>
              <a:t>Our project champion was working town- by-town to encourage the morale and change the mindset of the officers. </a:t>
            </a:r>
          </a:p>
          <a:p>
            <a:pPr marL="0" indent="0">
              <a:buNone/>
            </a:pPr>
            <a:r>
              <a:rPr lang="en-US" altLang="ja-JP"/>
              <a:t> </a:t>
            </a:r>
            <a:endParaRPr lang="en-US"/>
          </a:p>
        </p:txBody>
      </p:sp>
    </p:spTree>
    <p:extLst>
      <p:ext uri="{BB962C8B-B14F-4D97-AF65-F5344CB8AC3E}">
        <p14:creationId xmlns:p14="http://schemas.microsoft.com/office/powerpoint/2010/main" val="506515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(Explain the nature/essence of the project: resident centric tool)​the project objectives are drafted out on the consensus that this system is for serving the residents better.​There could be different notions on the business requirements raised from multiple business units. So PM had to be able to clarify the </a:t>
            </a:r>
            <a:r>
              <a:rPr lang="en-US" dirty="0" err="1"/>
              <a:t>finalised</a:t>
            </a:r>
            <a:r>
              <a:rPr lang="en-US" dirty="0"/>
              <a:t> requirements and bring the users and stakeholders back to the objectives.​​From vendor side, the expected system is for retaining human touch but not data collection; and from client side, the system will benefit the working process  of the ground officers, but not for the purpose of the HQ analysis function.​So the design and UI should not be wordy and clunky but very clear and simple.</a:t>
            </a:r>
            <a:endParaRPr dirty="0"/>
          </a:p>
        </p:txBody>
      </p:sp>
    </p:spTree>
    <p:extLst>
      <p:ext uri="{BB962C8B-B14F-4D97-AF65-F5344CB8AC3E}">
        <p14:creationId xmlns:p14="http://schemas.microsoft.com/office/powerpoint/2010/main" val="1444646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60181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Operational; Not Strategic </a:t>
            </a:r>
          </a:p>
          <a:p>
            <a:pPr marL="0" lvl="0" indent="0">
              <a:spcBef>
                <a:spcPts val="0"/>
              </a:spcBef>
              <a:spcAft>
                <a:spcPts val="0"/>
              </a:spcAft>
              <a:buNone/>
            </a:pPr>
            <a:r>
              <a:rPr lang="en-US"/>
              <a:t>    no inputs of their own</a:t>
            </a:r>
          </a:p>
          <a:p>
            <a:pPr marL="0" lvl="0" indent="0">
              <a:spcBef>
                <a:spcPts val="0"/>
              </a:spcBef>
              <a:spcAft>
                <a:spcPts val="0"/>
              </a:spcAft>
              <a:buNone/>
            </a:pPr>
            <a:r>
              <a:rPr lang="en-US"/>
              <a:t>    stuck within the requirements</a:t>
            </a:r>
          </a:p>
          <a:p>
            <a:pPr marL="0" lvl="0" indent="0">
              <a:spcBef>
                <a:spcPts val="0"/>
              </a:spcBef>
              <a:spcAft>
                <a:spcPts val="0"/>
              </a:spcAft>
              <a:buNone/>
            </a:pPr>
            <a:r>
              <a:rPr lang="en-US"/>
              <a:t>    no advice on best practices or areas of improvement or appropriate design</a:t>
            </a:r>
          </a:p>
          <a:p>
            <a:pPr marL="0" lvl="0" indent="0">
              <a:spcBef>
                <a:spcPts val="0"/>
              </a:spcBef>
              <a:spcAft>
                <a:spcPts val="0"/>
              </a:spcAft>
              <a:buNone/>
            </a:pPr>
            <a:r>
              <a:rPr lang="en-US"/>
              <a:t>    dependent on user feedback</a:t>
            </a:r>
          </a:p>
          <a:p>
            <a:pPr marL="0" lvl="0" indent="0">
              <a:spcBef>
                <a:spcPts val="0"/>
              </a:spcBef>
              <a:spcAft>
                <a:spcPts val="0"/>
              </a:spcAft>
              <a:buNone/>
            </a:pPr>
            <a:endParaRPr lang="en-US"/>
          </a:p>
          <a:p>
            <a:pPr marL="0" lvl="0" indent="0">
              <a:spcBef>
                <a:spcPts val="0"/>
              </a:spcBef>
              <a:spcAft>
                <a:spcPts val="0"/>
              </a:spcAft>
              <a:buNone/>
            </a:pPr>
            <a:r>
              <a:rPr lang="en-US"/>
              <a:t>Rigid Waterfall; Not Agile</a:t>
            </a:r>
          </a:p>
          <a:p>
            <a:pPr marL="0" lvl="0" indent="0">
              <a:spcBef>
                <a:spcPts val="0"/>
              </a:spcBef>
              <a:spcAft>
                <a:spcPts val="0"/>
              </a:spcAft>
              <a:buNone/>
            </a:pPr>
            <a:r>
              <a:rPr lang="en-US"/>
              <a:t>    new requirements had to be negotiated </a:t>
            </a:r>
          </a:p>
          <a:p>
            <a:pPr marL="0" lvl="0" indent="0">
              <a:spcBef>
                <a:spcPts val="0"/>
              </a:spcBef>
              <a:spcAft>
                <a:spcPts val="0"/>
              </a:spcAft>
              <a:buNone/>
            </a:pPr>
            <a:endParaRPr lang="en-US"/>
          </a:p>
          <a:p>
            <a:pPr marL="0" lvl="0" indent="0">
              <a:spcBef>
                <a:spcPts val="0"/>
              </a:spcBef>
              <a:spcAft>
                <a:spcPts val="0"/>
              </a:spcAft>
              <a:buNone/>
            </a:pPr>
            <a:r>
              <a:rPr lang="en-US"/>
              <a:t>High standing in Vendor’s segmentation and RTM</a:t>
            </a:r>
          </a:p>
          <a:p>
            <a:pPr marL="0" lvl="0" indent="0">
              <a:spcBef>
                <a:spcPts val="0"/>
              </a:spcBef>
              <a:spcAft>
                <a:spcPts val="0"/>
              </a:spcAft>
              <a:buNone/>
            </a:pPr>
            <a:r>
              <a:rPr lang="en-US"/>
              <a:t>    PA had high standing in SM’s segmentation</a:t>
            </a:r>
          </a:p>
          <a:p>
            <a:pPr marL="0" lvl="0" indent="0">
              <a:spcBef>
                <a:spcPts val="0"/>
              </a:spcBef>
              <a:spcAft>
                <a:spcPts val="0"/>
              </a:spcAft>
              <a:buNone/>
            </a:pPr>
            <a:r>
              <a:rPr lang="en-US"/>
              <a:t>    Allowed them to sell their services to other government agencies</a:t>
            </a:r>
            <a:endParaRPr/>
          </a:p>
        </p:txBody>
      </p:sp>
    </p:spTree>
    <p:extLst>
      <p:ext uri="{BB962C8B-B14F-4D97-AF65-F5344CB8AC3E}">
        <p14:creationId xmlns:p14="http://schemas.microsoft.com/office/powerpoint/2010/main" val="1698140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Technology - Vendor’s Internal Challenges   </a:t>
            </a:r>
          </a:p>
          <a:p>
            <a:pPr marL="0" lvl="0" indent="0">
              <a:spcBef>
                <a:spcPts val="0"/>
              </a:spcBef>
              <a:spcAft>
                <a:spcPts val="0"/>
              </a:spcAft>
              <a:buNone/>
            </a:pPr>
            <a:r>
              <a:rPr lang="en-US"/>
              <a:t>    not willing to make changes to their existing software</a:t>
            </a:r>
          </a:p>
          <a:p>
            <a:pPr marL="0" lvl="0" indent="0">
              <a:spcBef>
                <a:spcPts val="0"/>
              </a:spcBef>
              <a:spcAft>
                <a:spcPts val="0"/>
              </a:spcAft>
              <a:buNone/>
            </a:pPr>
            <a:r>
              <a:rPr lang="en-US"/>
              <a:t>    unfamiliar with infrastructure requirements in the GDS</a:t>
            </a:r>
          </a:p>
          <a:p>
            <a:pPr marL="0" lvl="0" indent="0">
              <a:spcBef>
                <a:spcPts val="0"/>
              </a:spcBef>
              <a:spcAft>
                <a:spcPts val="0"/>
              </a:spcAft>
              <a:buNone/>
            </a:pPr>
            <a:r>
              <a:rPr lang="en-US"/>
              <a:t>    heavily dependent on sub-contractor to set up the hardware</a:t>
            </a:r>
          </a:p>
          <a:p>
            <a:pPr marL="0" lvl="0" indent="0">
              <a:spcBef>
                <a:spcPts val="0"/>
              </a:spcBef>
              <a:spcAft>
                <a:spcPts val="0"/>
              </a:spcAft>
              <a:buNone/>
            </a:pPr>
            <a:r>
              <a:rPr lang="en-US"/>
              <a:t>    lacked autonomy over certain processes </a:t>
            </a:r>
          </a:p>
          <a:p>
            <a:pPr marL="0" lvl="0" indent="0">
              <a:spcBef>
                <a:spcPts val="0"/>
              </a:spcBef>
              <a:spcAft>
                <a:spcPts val="0"/>
              </a:spcAft>
              <a:buNone/>
            </a:pPr>
            <a:endParaRPr lang="en-US"/>
          </a:p>
          <a:p>
            <a:pPr marL="0" lvl="0" indent="0">
              <a:spcBef>
                <a:spcPts val="0"/>
              </a:spcBef>
              <a:spcAft>
                <a:spcPts val="0"/>
              </a:spcAft>
              <a:buNone/>
            </a:pPr>
            <a:r>
              <a:rPr lang="en-US"/>
              <a:t>People - Vendor’s External Challenges   </a:t>
            </a:r>
          </a:p>
          <a:p>
            <a:pPr marL="0" lvl="0" indent="0">
              <a:spcBef>
                <a:spcPts val="0"/>
              </a:spcBef>
              <a:spcAft>
                <a:spcPts val="0"/>
              </a:spcAft>
              <a:buNone/>
            </a:pPr>
            <a:r>
              <a:rPr lang="en-US"/>
              <a:t>    "Only Singaporeans" - difficult to find replacements</a:t>
            </a:r>
          </a:p>
          <a:p>
            <a:pPr marL="0" lvl="0" indent="0">
              <a:spcBef>
                <a:spcPts val="0"/>
              </a:spcBef>
              <a:spcAft>
                <a:spcPts val="0"/>
              </a:spcAft>
              <a:buNone/>
            </a:pPr>
            <a:r>
              <a:rPr lang="en-US"/>
              <a:t>    lacked a Solution Architect</a:t>
            </a:r>
          </a:p>
          <a:p>
            <a:pPr marL="0" lvl="0" indent="0">
              <a:spcBef>
                <a:spcPts val="0"/>
              </a:spcBef>
              <a:spcAft>
                <a:spcPts val="0"/>
              </a:spcAft>
              <a:buNone/>
            </a:pPr>
            <a:r>
              <a:rPr lang="en-US"/>
              <a:t>    employees had to multi-hat</a:t>
            </a:r>
          </a:p>
          <a:p>
            <a:pPr marL="0" lvl="0" indent="0">
              <a:spcBef>
                <a:spcPts val="0"/>
              </a:spcBef>
              <a:spcAft>
                <a:spcPts val="0"/>
              </a:spcAft>
              <a:buNone/>
            </a:pPr>
            <a:r>
              <a:rPr lang="en-US"/>
              <a:t>    2 months to find a new PM after the previous one left</a:t>
            </a:r>
            <a:endParaRPr/>
          </a:p>
        </p:txBody>
      </p:sp>
    </p:spTree>
    <p:extLst>
      <p:ext uri="{BB962C8B-B14F-4D97-AF65-F5344CB8AC3E}">
        <p14:creationId xmlns:p14="http://schemas.microsoft.com/office/powerpoint/2010/main" val="150408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buFont typeface="Wingdings" panose="05000000000000000000" pitchFamily="2" charset="2"/>
              <a:buChar char="§"/>
            </a:pPr>
            <a:r>
              <a:rPr lang="en-SG" sz="1100">
                <a:solidFill>
                  <a:schemeClr val="tx1"/>
                </a:solidFill>
              </a:rPr>
              <a:t>This included a mobile device to enable public officers to capture municipal feedback on-the-go and deploy cases to agencies seamlessly. </a:t>
            </a:r>
          </a:p>
          <a:p>
            <a:pPr>
              <a:buFont typeface="Wingdings" panose="05000000000000000000" pitchFamily="2" charset="2"/>
              <a:buChar char="§"/>
            </a:pPr>
            <a:r>
              <a:rPr lang="en-SG" sz="1100">
                <a:solidFill>
                  <a:schemeClr val="tx1"/>
                </a:solidFill>
              </a:rPr>
              <a:t>Track case status, as well as understand past records and steps that the agencies have taken. To provide proper loop closure with the resident. </a:t>
            </a:r>
            <a:endParaRPr lang="en-US" sz="1100">
              <a:solidFill>
                <a:schemeClr val="tx1"/>
              </a:solidFill>
            </a:endParaRPr>
          </a:p>
          <a:p>
            <a:endParaRPr lang="en-US"/>
          </a:p>
        </p:txBody>
      </p:sp>
    </p:spTree>
    <p:extLst>
      <p:ext uri="{BB962C8B-B14F-4D97-AF65-F5344CB8AC3E}">
        <p14:creationId xmlns:p14="http://schemas.microsoft.com/office/powerpoint/2010/main" val="5952882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6524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dirty="0"/>
              <a:t>3 user gathering interviews per phase with users (public officers, volunteers) were conducted, and the prototype was also tested. In fact, there were 142 new requirements added but yet it still fell within the scope. </a:t>
            </a:r>
          </a:p>
          <a:p>
            <a:pPr marL="0" lvl="0" indent="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100" b="0" i="0" u="none" strike="noStrike" cap="none" dirty="0">
                <a:solidFill>
                  <a:srgbClr val="000000"/>
                </a:solidFill>
                <a:effectLst/>
                <a:latin typeface="Arial"/>
                <a:ea typeface="Arial"/>
                <a:cs typeface="Arial"/>
                <a:sym typeface="Arial"/>
              </a:rPr>
              <a:t>Ms J, an ‘alpha PM’ was able to advise on making trade-offs among competing objectives and manage interdependences between knowledge areas. She was able to align to both users and senior managements’ goals and communicated well to different stakeholders even when it was a “no”. </a:t>
            </a:r>
          </a:p>
          <a:p>
            <a:pPr marL="0" lvl="0" indent="0">
              <a:spcBef>
                <a:spcPts val="0"/>
              </a:spcBef>
              <a:spcAft>
                <a:spcPts val="0"/>
              </a:spcAft>
              <a:buNone/>
            </a:pPr>
            <a:endParaRPr dirty="0"/>
          </a:p>
        </p:txBody>
      </p:sp>
    </p:spTree>
    <p:extLst>
      <p:ext uri="{BB962C8B-B14F-4D97-AF65-F5344CB8AC3E}">
        <p14:creationId xmlns:p14="http://schemas.microsoft.com/office/powerpoint/2010/main" val="57807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SG" sz="1100" b="0" i="0" u="none" strike="noStrike" cap="none" dirty="0">
                <a:solidFill>
                  <a:srgbClr val="000000"/>
                </a:solidFill>
                <a:effectLst/>
                <a:latin typeface="Arial"/>
                <a:ea typeface="Arial"/>
                <a:cs typeface="Arial"/>
                <a:sym typeface="Arial"/>
              </a:rPr>
              <a:t>For phase 1 of the project, the inexperience and lack of autonomy in setting up of hardware and firewall ports, a security feature mandated for government projects, led to project delay to meet performance and security requirements. To overcome this, the vendor pushed their team members to work around the clock, with lots of overtime work. </a:t>
            </a:r>
          </a:p>
          <a:p>
            <a:pPr marL="0" lvl="0" indent="0">
              <a:spcBef>
                <a:spcPts val="0"/>
              </a:spcBef>
              <a:spcAft>
                <a:spcPts val="0"/>
              </a:spcAft>
              <a:buNone/>
            </a:pPr>
            <a:r>
              <a:rPr lang="en-SG" sz="1100" b="0" i="0" u="none" strike="noStrike" cap="none" dirty="0">
                <a:solidFill>
                  <a:srgbClr val="000000"/>
                </a:solidFill>
                <a:effectLst/>
                <a:latin typeface="Arial"/>
                <a:ea typeface="Arial"/>
                <a:cs typeface="Arial"/>
                <a:sym typeface="Arial"/>
              </a:rPr>
              <a:t>The critical path for Project M did alter slightly due to scope changes. Moreover, there was an underestimation of PA’s requirements, and hence the time required was underestimated.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100" b="0" i="0" u="none" strike="noStrike" cap="none" dirty="0">
                <a:solidFill>
                  <a:srgbClr val="000000"/>
                </a:solidFill>
                <a:effectLst/>
                <a:latin typeface="Arial"/>
                <a:ea typeface="Arial"/>
                <a:cs typeface="Arial"/>
                <a:sym typeface="Arial"/>
              </a:rPr>
              <a:t>Due to the poor planning and analysis of needs, the vendor’s existing software (Block Chart Proprietary System) did not really meet PA’s needs, whereby the existing code changed by at least 70%.</a:t>
            </a:r>
          </a:p>
          <a:p>
            <a:pPr marL="0" lvl="0" indent="0">
              <a:spcBef>
                <a:spcPts val="0"/>
              </a:spcBef>
              <a:spcAft>
                <a:spcPts val="0"/>
              </a:spcAft>
              <a:buNone/>
            </a:pPr>
            <a:endParaRPr dirty="0"/>
          </a:p>
        </p:txBody>
      </p:sp>
    </p:spTree>
    <p:extLst>
      <p:ext uri="{BB962C8B-B14F-4D97-AF65-F5344CB8AC3E}">
        <p14:creationId xmlns:p14="http://schemas.microsoft.com/office/powerpoint/2010/main" val="2082658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100" b="0" i="0" u="none" strike="noStrike" cap="none" dirty="0">
                <a:solidFill>
                  <a:srgbClr val="000000"/>
                </a:solidFill>
                <a:effectLst/>
                <a:latin typeface="Arial"/>
                <a:ea typeface="Arial"/>
                <a:cs typeface="Arial"/>
                <a:sym typeface="Arial"/>
              </a:rPr>
              <a:t>The vendor’s PM was opposite of a “techie PM”. She had a flair with people and managed her bosses and people well. She was known as the “evil stepmother” – on one hand, she was motherly but on another hand, she had high standards and pushed her team for lots of “overtime work” to meet the client’s timeline. However, she lacked domain knowledge and thus was unable to manage her technical team. Technical issues were handed over to the Solution Architect to take charge of. As such, the PM did not join most of the user requirement gatherings. Even though she was weak in technical issues, the effort was evident where she oversaw the helpdesk queries and eventually was the lead trainer for user training. </a:t>
            </a:r>
          </a:p>
          <a:p>
            <a:pPr marL="0" lvl="0" indent="0">
              <a:spcBef>
                <a:spcPts val="0"/>
              </a:spcBef>
              <a:spcAft>
                <a:spcPts val="0"/>
              </a:spcAft>
              <a:buNone/>
            </a:pPr>
            <a:endParaRPr dirty="0"/>
          </a:p>
        </p:txBody>
      </p:sp>
    </p:spTree>
    <p:extLst>
      <p:ext uri="{BB962C8B-B14F-4D97-AF65-F5344CB8AC3E}">
        <p14:creationId xmlns:p14="http://schemas.microsoft.com/office/powerpoint/2010/main" val="501912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0" i="0" u="none" strike="noStrike" cap="none" dirty="0">
                <a:solidFill>
                  <a:srgbClr val="000000"/>
                </a:solidFill>
                <a:effectLst/>
                <a:latin typeface="Arial"/>
                <a:ea typeface="Arial"/>
                <a:cs typeface="Arial"/>
                <a:sym typeface="Arial"/>
              </a:rPr>
              <a:t>The vendor’s BATNA was to have flexibility in changing their internal staff strength. At the same time the client also had little negotiating power because of the strict criteria set in an all-Singaporean team. As a result there was little positive bargaining range between the two parties to come to a consensus.</a:t>
            </a:r>
          </a:p>
          <a:p>
            <a:pPr marL="139700" indent="0">
              <a:buNone/>
            </a:pPr>
            <a:endParaRPr lang="en-SG"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388417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SG" sz="1100" b="0" i="0" u="none" strike="noStrike" cap="none" dirty="0">
                <a:solidFill>
                  <a:srgbClr val="000000"/>
                </a:solidFill>
                <a:effectLst/>
                <a:latin typeface="Arial"/>
                <a:ea typeface="Arial"/>
                <a:cs typeface="Arial"/>
                <a:sym typeface="Arial"/>
              </a:rPr>
              <a:t>As earlier covered under Managing Stakeholders, the Project Champion was the key mobiliser of the project that sought everyone’s buy-in. Moreover, stakeholders were involved in almost every phase of the project and ownership at every level of the PA hierarchy was displayed. This meant that an agile workflow could work for Project M, due to the large client involvement.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Based on the existing requirements, the client’s estimation was on target as they performed a budgetary quotation from 3 vendors before setting the budget for the tender.  As all the requirements fell within scope, managing cost was not a challenge. The vendor also complied to </a:t>
            </a:r>
            <a:r>
              <a:rPr lang="en-US" sz="1100" b="0" i="0" u="none" strike="noStrike" cap="none" dirty="0" err="1">
                <a:solidFill>
                  <a:srgbClr val="000000"/>
                </a:solidFill>
                <a:effectLst/>
                <a:latin typeface="Arial"/>
                <a:ea typeface="Arial"/>
                <a:cs typeface="Arial"/>
                <a:sym typeface="Arial"/>
              </a:rPr>
              <a:t>GovTech’s</a:t>
            </a:r>
            <a:r>
              <a:rPr lang="en-US" sz="1100" b="0" i="0" u="none" strike="noStrike" cap="none" dirty="0">
                <a:solidFill>
                  <a:srgbClr val="000000"/>
                </a:solidFill>
                <a:effectLst/>
                <a:latin typeface="Arial"/>
                <a:ea typeface="Arial"/>
                <a:cs typeface="Arial"/>
                <a:sym typeface="Arial"/>
              </a:rPr>
              <a:t> Quality Management System, a set of quality checks built in for government agencies, with no issues on quality raised.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SG"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endParaRPr dirty="0"/>
          </a:p>
        </p:txBody>
      </p:sp>
    </p:spTree>
    <p:extLst>
      <p:ext uri="{BB962C8B-B14F-4D97-AF65-F5344CB8AC3E}">
        <p14:creationId xmlns:p14="http://schemas.microsoft.com/office/powerpoint/2010/main" val="38824498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96527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609600" lvl="0" indent="-571500">
              <a:buFont typeface="+mj-lt"/>
              <a:buAutoNum type="arabicPeriod"/>
            </a:pPr>
            <a:r>
              <a:rPr lang="en-SG" sz="1100">
                <a:solidFill>
                  <a:schemeClr val="tx1"/>
                </a:solidFill>
              </a:rPr>
              <a:t>Efficient data capturing, compilation, extraction and processing of feedback records collected by public officers</a:t>
            </a:r>
            <a:endParaRPr lang="en-US" sz="1100">
              <a:solidFill>
                <a:schemeClr val="tx1"/>
              </a:solidFill>
            </a:endParaRPr>
          </a:p>
          <a:p>
            <a:pPr marL="609600" lvl="0" indent="-571500">
              <a:buFont typeface="+mj-lt"/>
              <a:buAutoNum type="arabicPeriod"/>
            </a:pPr>
            <a:r>
              <a:rPr lang="en-SG" sz="1100">
                <a:solidFill>
                  <a:schemeClr val="tx1"/>
                </a:solidFill>
              </a:rPr>
              <a:t>Provide analysis of feedback provider demographics, useful for planning</a:t>
            </a:r>
          </a:p>
          <a:p>
            <a:pPr marL="609600" lvl="0" indent="-571500">
              <a:buFont typeface="+mj-lt"/>
              <a:buAutoNum type="arabicPeriod"/>
            </a:pPr>
            <a:r>
              <a:rPr lang="en-SG" sz="1100">
                <a:solidFill>
                  <a:schemeClr val="tx1"/>
                </a:solidFill>
              </a:rPr>
              <a:t>Support the large user base from 89 business units; each situated at the town level</a:t>
            </a:r>
            <a:endParaRPr lang="en-US" sz="1100">
              <a:solidFill>
                <a:schemeClr val="tx1"/>
              </a:solidFill>
            </a:endParaRPr>
          </a:p>
          <a:p>
            <a:pPr marL="609600" lvl="0" indent="-571500">
              <a:buFont typeface="+mj-lt"/>
              <a:buAutoNum type="arabicPeriod"/>
            </a:pPr>
            <a:r>
              <a:rPr lang="en-SG" sz="1100">
                <a:solidFill>
                  <a:schemeClr val="tx1"/>
                </a:solidFill>
              </a:rPr>
              <a:t>Allow interfacing with case management systems across other government agencies </a:t>
            </a:r>
            <a:endParaRPr lang="en-US" sz="1100">
              <a:solidFill>
                <a:schemeClr val="tx1"/>
              </a:solidFill>
            </a:endParaRPr>
          </a:p>
          <a:p>
            <a:endParaRPr lang="en-US"/>
          </a:p>
        </p:txBody>
      </p:sp>
    </p:spTree>
    <p:extLst>
      <p:ext uri="{BB962C8B-B14F-4D97-AF65-F5344CB8AC3E}">
        <p14:creationId xmlns:p14="http://schemas.microsoft.com/office/powerpoint/2010/main" val="10147128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72615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9896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SG" sz="1100" b="0" i="0" u="none" strike="noStrike" cap="none">
                <a:solidFill>
                  <a:srgbClr val="000000"/>
                </a:solidFill>
                <a:effectLst/>
                <a:latin typeface="Arial"/>
                <a:ea typeface="Arial"/>
                <a:cs typeface="Arial"/>
                <a:sym typeface="Arial"/>
              </a:rPr>
              <a:t>The System consists of two application components: Web-Based Client-End Application Component (Mobile Device) and Web-Based Backend Application Component (Intranet). It consists of three key modules – Feedback Management, Household Management, and Interfaces. </a:t>
            </a:r>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173797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SG" sz="1100" b="0" i="0" u="none" strike="noStrike" cap="none">
                <a:solidFill>
                  <a:srgbClr val="000000"/>
                </a:solidFill>
                <a:effectLst/>
                <a:latin typeface="Arial"/>
                <a:ea typeface="Arial"/>
                <a:cs typeface="Arial"/>
                <a:sym typeface="Arial"/>
              </a:rPr>
              <a:t>The System consists of two application components: Web-Based Client-End Application Component (Mobile Device) and Web-Based Backend Application Component (Intranet). It consists of three key modules – Feedback Management, Household Management, and Interfaces. </a:t>
            </a:r>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176591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SG" sz="1100" b="0" i="0" u="none" strike="noStrike" cap="none">
                <a:solidFill>
                  <a:srgbClr val="000000"/>
                </a:solidFill>
                <a:effectLst/>
                <a:latin typeface="Arial"/>
                <a:ea typeface="Arial"/>
                <a:cs typeface="Arial"/>
                <a:sym typeface="Arial"/>
              </a:rPr>
              <a:t>Project M is a government-led project that cut across all government agencies and every municipal business unit* in each town across Singapore. Led and sponsored by the People’s Association, a statutory board that serves as the bridge between the People and Government, the System rolled out was a G2C (Government-to-Citizen) initiative that allowed public officers to capture feedback cases raised by residents and channel them to the Government. Vice versa, actions taken by agencies to close the case were also conveyed via this system to close the loop with the resident. </a:t>
            </a:r>
            <a:endParaRPr lang="en-US" sz="1100" b="0" i="0" u="none" strike="noStrike" cap="none">
              <a:solidFill>
                <a:srgbClr val="000000"/>
              </a:solidFill>
              <a:effectLst/>
              <a:latin typeface="Arial"/>
              <a:ea typeface="Arial"/>
              <a:cs typeface="Arial"/>
              <a:sym typeface="Arial"/>
            </a:endParaRPr>
          </a:p>
          <a:p>
            <a:r>
              <a:rPr lang="en-SG" sz="1100" b="0" i="0" u="none" strike="noStrike" cap="none">
                <a:solidFill>
                  <a:srgbClr val="000000"/>
                </a:solidFill>
                <a:effectLst/>
                <a:latin typeface="Arial"/>
                <a:ea typeface="Arial"/>
                <a:cs typeface="Arial"/>
                <a:sym typeface="Arial"/>
              </a:rPr>
              <a:t>The M System consists of an (1) intranet portion interfaced with all government agencies, as well as a (2) web-based deliverable, the M mobile device, used by public officers of the 89 business units (one per town). In short, most agencies and public officers in direct contact with residents would be a beneficiary of this system, either directly or less directly.  </a:t>
            </a:r>
            <a:endParaRPr lang="en-US" sz="1100" b="0" i="0" u="none" strike="noStrike" cap="none">
              <a:solidFill>
                <a:srgbClr val="000000"/>
              </a:solidFill>
              <a:effectLst/>
              <a:latin typeface="Arial"/>
              <a:ea typeface="Arial"/>
              <a:cs typeface="Arial"/>
              <a:sym typeface="Arial"/>
            </a:endParaRPr>
          </a:p>
          <a:p>
            <a:endParaRPr lang="en-US"/>
          </a:p>
        </p:txBody>
      </p:sp>
    </p:spTree>
    <p:extLst>
      <p:ext uri="{BB962C8B-B14F-4D97-AF65-F5344CB8AC3E}">
        <p14:creationId xmlns:p14="http://schemas.microsoft.com/office/powerpoint/2010/main" val="2226048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11338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0" name="Shape 50"/>
          <p:cNvSpPr txBox="1">
            <a:spLocks noGrp="1"/>
          </p:cNvSpPr>
          <p:nvPr>
            <p:ph type="body" idx="1"/>
          </p:nvPr>
        </p:nvSpPr>
        <p:spPr>
          <a:xfrm>
            <a:off x="893700"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1" name="Shape 51"/>
          <p:cNvSpPr txBox="1">
            <a:spLocks noGrp="1"/>
          </p:cNvSpPr>
          <p:nvPr>
            <p:ph type="body" idx="2"/>
          </p:nvPr>
        </p:nvSpPr>
        <p:spPr>
          <a:xfrm>
            <a:off x="3386404"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2" name="Shape 52"/>
          <p:cNvSpPr txBox="1">
            <a:spLocks noGrp="1"/>
          </p:cNvSpPr>
          <p:nvPr>
            <p:ph type="body" idx="3"/>
          </p:nvPr>
        </p:nvSpPr>
        <p:spPr>
          <a:xfrm>
            <a:off x="5879107" y="1600200"/>
            <a:ext cx="2371200" cy="49677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3" name="Shape 53"/>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60" name="Shape 60"/>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6" name="Shape 16"/>
          <p:cNvSpPr/>
          <p:nvPr/>
        </p:nvSpPr>
        <p:spPr>
          <a:xfrm>
            <a:off x="0" y="0"/>
            <a:ext cx="9144000" cy="53238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Shape 18"/>
          <p:cNvSpPr txBox="1">
            <a:spLocks noGrp="1"/>
          </p:cNvSpPr>
          <p:nvPr>
            <p:ph type="subTitle" idx="1"/>
          </p:nvPr>
        </p:nvSpPr>
        <p:spPr>
          <a:xfrm>
            <a:off x="685800" y="3786738"/>
            <a:ext cx="77724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Shape 19"/>
          <p:cNvSpPr/>
          <p:nvPr/>
        </p:nvSpPr>
        <p:spPr>
          <a:xfrm>
            <a:off x="3047704" y="5323800"/>
            <a:ext cx="3047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6096271" y="5323800"/>
            <a:ext cx="3047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1" y="5323800"/>
            <a:ext cx="3047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60319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33" name="Shape 33"/>
          <p:cNvSpPr txBox="1">
            <a:spLocks noGrp="1"/>
          </p:cNvSpPr>
          <p:nvPr>
            <p:ph type="body" idx="1"/>
          </p:nvPr>
        </p:nvSpPr>
        <p:spPr>
          <a:xfrm>
            <a:off x="893700" y="1831450"/>
            <a:ext cx="6462600" cy="47364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dirty="0"/>
          </a:p>
        </p:txBody>
      </p:sp>
      <p:sp>
        <p:nvSpPr>
          <p:cNvPr id="34" name="Shape 34"/>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0439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Shape 73"/>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385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21425" y="3785246"/>
            <a:ext cx="5216700" cy="15465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endParaRPr/>
          </a:p>
        </p:txBody>
      </p:sp>
      <p:sp>
        <p:nvSpPr>
          <p:cNvPr id="11" name="Shape 11"/>
          <p:cNvSpPr/>
          <p:nvPr/>
        </p:nvSpPr>
        <p:spPr>
          <a:xfrm>
            <a:off x="5938246" y="3377550"/>
            <a:ext cx="7218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p:nvPr/>
        </p:nvSpPr>
        <p:spPr>
          <a:xfrm>
            <a:off x="6659861" y="3377550"/>
            <a:ext cx="7218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1" y="3377550"/>
            <a:ext cx="721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721425" y="3377550"/>
            <a:ext cx="52167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59897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893700" y="274650"/>
            <a:ext cx="64626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Shape 41"/>
          <p:cNvSpPr txBox="1">
            <a:spLocks noGrp="1"/>
          </p:cNvSpPr>
          <p:nvPr>
            <p:ph type="body" idx="1"/>
          </p:nvPr>
        </p:nvSpPr>
        <p:spPr>
          <a:xfrm>
            <a:off x="893625" y="1600200"/>
            <a:ext cx="31368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Shape 42"/>
          <p:cNvSpPr txBox="1">
            <a:spLocks noGrp="1"/>
          </p:cNvSpPr>
          <p:nvPr>
            <p:ph type="body" idx="2"/>
          </p:nvPr>
        </p:nvSpPr>
        <p:spPr>
          <a:xfrm>
            <a:off x="4219456" y="1600200"/>
            <a:ext cx="31368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3" name="Shape 43"/>
          <p:cNvSpPr/>
          <p:nvPr/>
        </p:nvSpPr>
        <p:spPr>
          <a:xfrm>
            <a:off x="7356366" y="6755100"/>
            <a:ext cx="8937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8250312" y="6755100"/>
            <a:ext cx="8937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0" y="6755100"/>
            <a:ext cx="8937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893710" y="6755100"/>
            <a:ext cx="6462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2720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1710425" y="2882400"/>
            <a:ext cx="5723700" cy="10932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25" name="Shape 25"/>
          <p:cNvSpPr txBox="1"/>
          <p:nvPr/>
        </p:nvSpPr>
        <p:spPr>
          <a:xfrm>
            <a:off x="3593400" y="1575225"/>
            <a:ext cx="1957200" cy="871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 sz="9600" b="1">
                <a:solidFill>
                  <a:srgbClr val="97ABBC"/>
                </a:solidFill>
              </a:rPr>
              <a:t>“</a:t>
            </a:r>
            <a:endParaRPr sz="9600" b="1">
              <a:solidFill>
                <a:srgbClr val="97ABBC"/>
              </a:solidFill>
            </a:endParaRPr>
          </a:p>
        </p:txBody>
      </p:sp>
      <p:sp>
        <p:nvSpPr>
          <p:cNvPr id="26" name="Shape 26"/>
          <p:cNvSpPr/>
          <p:nvPr/>
        </p:nvSpPr>
        <p:spPr>
          <a:xfrm>
            <a:off x="5723283" y="2132900"/>
            <a:ext cx="17103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7434177" y="2132900"/>
            <a:ext cx="17103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0" y="2132900"/>
            <a:ext cx="17103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1710425" y="2132900"/>
            <a:ext cx="17103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24475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74650"/>
            <a:ext cx="64626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893700" y="1831450"/>
            <a:ext cx="6462600" cy="47364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Shape 8"/>
          <p:cNvSpPr txBox="1">
            <a:spLocks noGrp="1"/>
          </p:cNvSpPr>
          <p:nvPr>
            <p:ph type="sldNum" idx="12"/>
          </p:nvPr>
        </p:nvSpPr>
        <p:spPr>
          <a:xfrm>
            <a:off x="8480575" y="6364177"/>
            <a:ext cx="548700" cy="4179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9" r:id="rId3"/>
    <p:sldLayoutId id="2147483660" r:id="rId4"/>
    <p:sldLayoutId id="2147483661" r:id="rId5"/>
    <p:sldLayoutId id="2147483662" r:id="rId6"/>
    <p:sldLayoutId id="2147483663" r:id="rId7"/>
    <p:sldLayoutId id="2147483664"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301212" y="664549"/>
            <a:ext cx="5216700" cy="1546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solidFill>
                  <a:srgbClr val="000066"/>
                </a:solidFill>
                <a:latin typeface="Lato" panose="020B0604020202020204" charset="0"/>
              </a:rPr>
              <a:t>PROJECT MUNICIPAL (M)</a:t>
            </a:r>
            <a:endParaRPr dirty="0">
              <a:solidFill>
                <a:srgbClr val="000066"/>
              </a:solidFill>
              <a:latin typeface="Lato" panose="020B0604020202020204" charset="0"/>
            </a:endParaRPr>
          </a:p>
        </p:txBody>
      </p:sp>
      <p:pic>
        <p:nvPicPr>
          <p:cNvPr id="6" name="Picture 5">
            <a:extLst>
              <a:ext uri="{FF2B5EF4-FFF2-40B4-BE49-F238E27FC236}">
                <a16:creationId xmlns:a16="http://schemas.microsoft.com/office/drawing/2014/main" id="{A88E0F52-B0F7-42DD-B3F2-DA7BA765DD0D}"/>
              </a:ext>
            </a:extLst>
          </p:cNvPr>
          <p:cNvPicPr>
            <a:picLocks noChangeAspect="1"/>
          </p:cNvPicPr>
          <p:nvPr/>
        </p:nvPicPr>
        <p:blipFill rotWithShape="1">
          <a:blip r:embed="rId3"/>
          <a:srcRect l="9614"/>
          <a:stretch/>
        </p:blipFill>
        <p:spPr>
          <a:xfrm>
            <a:off x="4930035" y="222967"/>
            <a:ext cx="4213965" cy="2643998"/>
          </a:xfrm>
          <a:prstGeom prst="rect">
            <a:avLst/>
          </a:prstGeom>
        </p:spPr>
      </p:pic>
      <p:sp>
        <p:nvSpPr>
          <p:cNvPr id="3" name="Rectangle 2">
            <a:extLst>
              <a:ext uri="{FF2B5EF4-FFF2-40B4-BE49-F238E27FC236}">
                <a16:creationId xmlns:a16="http://schemas.microsoft.com/office/drawing/2014/main" id="{76ED0A8A-F0AE-4276-BC5B-A04AF824D056}"/>
              </a:ext>
            </a:extLst>
          </p:cNvPr>
          <p:cNvSpPr/>
          <p:nvPr/>
        </p:nvSpPr>
        <p:spPr>
          <a:xfrm>
            <a:off x="119775" y="3441680"/>
            <a:ext cx="9149048" cy="3416320"/>
          </a:xfrm>
          <a:prstGeom prst="rect">
            <a:avLst/>
          </a:prstGeom>
        </p:spPr>
        <p:txBody>
          <a:bodyPr wrap="square">
            <a:spAutoFit/>
          </a:bodyPr>
          <a:lstStyle/>
          <a:p>
            <a:pPr>
              <a:lnSpc>
                <a:spcPct val="150000"/>
              </a:lnSpc>
            </a:pPr>
            <a:r>
              <a:rPr lang="en-SG" sz="1800" b="1" dirty="0">
                <a:latin typeface="Lato" panose="020B0604020202020204" charset="0"/>
              </a:rPr>
              <a:t>Meet Our Consultants:	Chan </a:t>
            </a:r>
            <a:r>
              <a:rPr lang="en-SG" sz="1800" b="1" dirty="0" err="1">
                <a:latin typeface="Lato" panose="020B0604020202020204" charset="0"/>
              </a:rPr>
              <a:t>En</a:t>
            </a:r>
            <a:r>
              <a:rPr lang="en-SG" sz="1800" b="1" dirty="0">
                <a:latin typeface="Lato" panose="020B0604020202020204" charset="0"/>
              </a:rPr>
              <a:t> Ying Grace</a:t>
            </a:r>
            <a:r>
              <a:rPr lang="en-SG" sz="1800" dirty="0">
                <a:latin typeface="Lato" panose="020B0604020202020204" charset="0"/>
              </a:rPr>
              <a:t>​, Business Analyst</a:t>
            </a:r>
            <a:br>
              <a:rPr lang="en-SG" sz="1800" dirty="0">
                <a:latin typeface="Lato" panose="020B0604020202020204" charset="0"/>
              </a:rPr>
            </a:br>
            <a:r>
              <a:rPr lang="en-SG" sz="1800" dirty="0">
                <a:latin typeface="Lato" panose="020B0604020202020204" charset="0"/>
              </a:rPr>
              <a:t>			</a:t>
            </a:r>
            <a:r>
              <a:rPr lang="en-SG" sz="1800" b="1" dirty="0" err="1">
                <a:latin typeface="Lato" panose="020B0604020202020204" charset="0"/>
              </a:rPr>
              <a:t>Charu</a:t>
            </a:r>
            <a:r>
              <a:rPr lang="en-SG" sz="1800" b="1" dirty="0">
                <a:latin typeface="Lato" panose="020B0604020202020204" charset="0"/>
              </a:rPr>
              <a:t> Malik</a:t>
            </a:r>
            <a:r>
              <a:rPr lang="en-SG" sz="1800" dirty="0">
                <a:latin typeface="Lato" panose="020B0604020202020204" charset="0"/>
              </a:rPr>
              <a:t>​, Environmental Modelling Analyst</a:t>
            </a:r>
            <a:br>
              <a:rPr lang="en-SG" sz="1800" dirty="0">
                <a:latin typeface="Lato" panose="020B0604020202020204" charset="0"/>
              </a:rPr>
            </a:br>
            <a:r>
              <a:rPr lang="en-SG" sz="1800" dirty="0">
                <a:latin typeface="Lato" panose="020B0604020202020204" charset="0"/>
              </a:rPr>
              <a:t>			</a:t>
            </a:r>
            <a:r>
              <a:rPr lang="en-SG" sz="1800" b="1" dirty="0" err="1">
                <a:latin typeface="Lato" panose="020B0604020202020204" charset="0"/>
              </a:rPr>
              <a:t>Chaisiri</a:t>
            </a:r>
            <a:r>
              <a:rPr lang="en-SG" sz="1800" b="1" dirty="0">
                <a:latin typeface="Lato" panose="020B0604020202020204" charset="0"/>
              </a:rPr>
              <a:t> </a:t>
            </a:r>
            <a:r>
              <a:rPr lang="en-SG" sz="1800" b="1" dirty="0" err="1">
                <a:latin typeface="Lato" panose="020B0604020202020204" charset="0"/>
              </a:rPr>
              <a:t>Toomthong</a:t>
            </a:r>
            <a:r>
              <a:rPr lang="en-SG" sz="1800" b="1" dirty="0">
                <a:latin typeface="Lato" panose="020B0604020202020204" charset="0"/>
              </a:rPr>
              <a:t>, </a:t>
            </a:r>
            <a:r>
              <a:rPr lang="en-SG" sz="1800" dirty="0">
                <a:latin typeface="Lato" panose="020B0604020202020204" charset="0"/>
              </a:rPr>
              <a:t>​</a:t>
            </a:r>
            <a:r>
              <a:rPr lang="en-SG" sz="1800" dirty="0">
                <a:solidFill>
                  <a:schemeClr val="tx1"/>
                </a:solidFill>
                <a:latin typeface="Lato" panose="020B0604020202020204" charset="0"/>
              </a:rPr>
              <a:t>Change Management Analyst</a:t>
            </a:r>
            <a:endParaRPr lang="en-SG" sz="1800" dirty="0">
              <a:latin typeface="Lato" panose="020B0604020202020204" charset="0"/>
            </a:endParaRPr>
          </a:p>
          <a:p>
            <a:pPr>
              <a:lnSpc>
                <a:spcPct val="150000"/>
              </a:lnSpc>
            </a:pPr>
            <a:r>
              <a:rPr lang="en-SG" sz="1800" b="1" dirty="0">
                <a:latin typeface="Lato" panose="020B0604020202020204" charset="0"/>
              </a:rPr>
              <a:t>			Luo </a:t>
            </a:r>
            <a:r>
              <a:rPr lang="en-SG" sz="1800" b="1" dirty="0" err="1">
                <a:latin typeface="Lato" panose="020B0604020202020204" charset="0"/>
              </a:rPr>
              <a:t>Haoran</a:t>
            </a:r>
            <a:r>
              <a:rPr lang="en-SG" sz="1800" dirty="0">
                <a:latin typeface="Lato" panose="020B0604020202020204" charset="0"/>
              </a:rPr>
              <a:t>​, Project Success Consultant</a:t>
            </a:r>
            <a:br>
              <a:rPr lang="en-SG" sz="1800" dirty="0">
                <a:latin typeface="Lato" panose="020B0604020202020204" charset="0"/>
              </a:rPr>
            </a:br>
            <a:r>
              <a:rPr lang="en-SG" sz="1800" dirty="0">
                <a:latin typeface="Lato" panose="020B0604020202020204" charset="0"/>
              </a:rPr>
              <a:t>			</a:t>
            </a:r>
            <a:r>
              <a:rPr lang="en-SG" sz="1800" b="1" dirty="0">
                <a:latin typeface="Lato" panose="020B0604020202020204" charset="0"/>
              </a:rPr>
              <a:t>Priyanka Sharma</a:t>
            </a:r>
            <a:r>
              <a:rPr lang="en-SG" sz="1800" dirty="0">
                <a:latin typeface="Lato" panose="020B0604020202020204" charset="0"/>
              </a:rPr>
              <a:t>​, Vendor Sourcing Consultant </a:t>
            </a:r>
            <a:br>
              <a:rPr lang="en-SG" sz="1800" dirty="0">
                <a:latin typeface="Lato" panose="020B0604020202020204" charset="0"/>
              </a:rPr>
            </a:br>
            <a:r>
              <a:rPr lang="en-SG" sz="1800" dirty="0">
                <a:latin typeface="Lato" panose="020B0604020202020204" charset="0"/>
              </a:rPr>
              <a:t>			</a:t>
            </a:r>
            <a:r>
              <a:rPr lang="en-SG" sz="1800" b="1" dirty="0">
                <a:latin typeface="Lato" panose="020B0604020202020204" charset="0"/>
              </a:rPr>
              <a:t>Zhou Ying </a:t>
            </a:r>
            <a:r>
              <a:rPr lang="en-SG" sz="1800" b="1" dirty="0" err="1">
                <a:latin typeface="Lato" panose="020B0604020202020204" charset="0"/>
              </a:rPr>
              <a:t>Ying</a:t>
            </a:r>
            <a:r>
              <a:rPr lang="en-SG" sz="1800" dirty="0">
                <a:latin typeface="Lato" panose="020B0604020202020204" charset="0"/>
              </a:rPr>
              <a:t>​, </a:t>
            </a:r>
            <a:r>
              <a:rPr lang="en-SG" sz="1800" dirty="0">
                <a:solidFill>
                  <a:schemeClr val="tx1"/>
                </a:solidFill>
                <a:latin typeface="Lato" panose="020B0604020202020204" charset="0"/>
              </a:rPr>
              <a:t>Project Manager</a:t>
            </a:r>
            <a:endParaRPr lang="en-SG" sz="1800" dirty="0">
              <a:latin typeface="Lato" panose="020B0604020202020204" charset="0"/>
            </a:endParaRPr>
          </a:p>
          <a:p>
            <a:pPr>
              <a:lnSpc>
                <a:spcPct val="150000"/>
              </a:lnSpc>
            </a:pPr>
            <a:r>
              <a:rPr lang="en-SG" sz="1800" b="1" dirty="0">
                <a:latin typeface="Lato" panose="020B0604020202020204" charset="0"/>
              </a:rPr>
              <a:t>			Song Ying</a:t>
            </a:r>
            <a:r>
              <a:rPr lang="en-SG" sz="1800" dirty="0">
                <a:latin typeface="Lato" panose="020B0604020202020204" charset="0"/>
              </a:rPr>
              <a:t>​, Solutions Architect</a:t>
            </a:r>
          </a:p>
          <a:p>
            <a:pPr>
              <a:lnSpc>
                <a:spcPct val="150000"/>
              </a:lnSpc>
            </a:pPr>
            <a:endParaRPr lang="en-US" sz="1800" dirty="0">
              <a:latin typeface="Lato" panose="020B0604020202020204" charset="0"/>
            </a:endParaRPr>
          </a:p>
        </p:txBody>
      </p:sp>
      <p:pic>
        <p:nvPicPr>
          <p:cNvPr id="5" name="Picture 4">
            <a:extLst>
              <a:ext uri="{FF2B5EF4-FFF2-40B4-BE49-F238E27FC236}">
                <a16:creationId xmlns:a16="http://schemas.microsoft.com/office/drawing/2014/main" id="{E8094F93-CC9F-4D30-A7A2-D755A1BAD9DF}"/>
              </a:ext>
            </a:extLst>
          </p:cNvPr>
          <p:cNvPicPr>
            <a:picLocks noChangeAspect="1"/>
          </p:cNvPicPr>
          <p:nvPr/>
        </p:nvPicPr>
        <p:blipFill rotWithShape="1">
          <a:blip r:embed="rId4"/>
          <a:srcRect t="6136" r="1" b="1"/>
          <a:stretch/>
        </p:blipFill>
        <p:spPr>
          <a:xfrm>
            <a:off x="6169585" y="1045927"/>
            <a:ext cx="1063319" cy="998077"/>
          </a:xfrm>
          <a:prstGeom prst="rect">
            <a:avLst/>
          </a:prstGeom>
        </p:spPr>
      </p:pic>
      <p:pic>
        <p:nvPicPr>
          <p:cNvPr id="7" name="Picture 6">
            <a:extLst>
              <a:ext uri="{FF2B5EF4-FFF2-40B4-BE49-F238E27FC236}">
                <a16:creationId xmlns:a16="http://schemas.microsoft.com/office/drawing/2014/main" id="{877DE29F-1507-4835-8C89-3F18F9C30339}"/>
              </a:ext>
            </a:extLst>
          </p:cNvPr>
          <p:cNvPicPr>
            <a:picLocks noChangeAspect="1"/>
          </p:cNvPicPr>
          <p:nvPr/>
        </p:nvPicPr>
        <p:blipFill>
          <a:blip r:embed="rId5"/>
          <a:stretch>
            <a:fillRect/>
          </a:stretch>
        </p:blipFill>
        <p:spPr>
          <a:xfrm>
            <a:off x="6169585" y="1045927"/>
            <a:ext cx="1187700" cy="1187700"/>
          </a:xfrm>
          <a:prstGeom prst="rect">
            <a:avLst/>
          </a:prstGeom>
        </p:spPr>
      </p:pic>
      <p:sp>
        <p:nvSpPr>
          <p:cNvPr id="2" name="Rectangle 1">
            <a:extLst>
              <a:ext uri="{FF2B5EF4-FFF2-40B4-BE49-F238E27FC236}">
                <a16:creationId xmlns:a16="http://schemas.microsoft.com/office/drawing/2014/main" id="{E812938C-8558-4650-B719-296D32AD3BC6}"/>
              </a:ext>
            </a:extLst>
          </p:cNvPr>
          <p:cNvSpPr/>
          <p:nvPr/>
        </p:nvSpPr>
        <p:spPr>
          <a:xfrm>
            <a:off x="119775" y="2721034"/>
            <a:ext cx="3566854" cy="507831"/>
          </a:xfrm>
          <a:prstGeom prst="rect">
            <a:avLst/>
          </a:prstGeom>
        </p:spPr>
        <p:txBody>
          <a:bodyPr wrap="square">
            <a:spAutoFit/>
          </a:bodyPr>
          <a:lstStyle/>
          <a:p>
            <a:pPr>
              <a:lnSpc>
                <a:spcPct val="150000"/>
              </a:lnSpc>
            </a:pPr>
            <a:r>
              <a:rPr lang="en-SG" sz="2000" b="1" dirty="0">
                <a:latin typeface="Lato" panose="020B0604020202020204" charset="0"/>
              </a:rPr>
              <a:t>MITB Consultancy Pte Ltd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bject, lamp, indoor&#10;&#10;Description generated with high confidence">
            <a:extLst>
              <a:ext uri="{FF2B5EF4-FFF2-40B4-BE49-F238E27FC236}">
                <a16:creationId xmlns:a16="http://schemas.microsoft.com/office/drawing/2014/main" id="{8CFB9329-58F2-4D49-9924-1BF66EF6EDAF}"/>
              </a:ext>
            </a:extLst>
          </p:cNvPr>
          <p:cNvPicPr>
            <a:picLocks noChangeAspect="1"/>
          </p:cNvPicPr>
          <p:nvPr/>
        </p:nvPicPr>
        <p:blipFill rotWithShape="1">
          <a:blip r:embed="rId3">
            <a:extLst>
              <a:ext uri="{28A0092B-C50C-407E-A947-70E740481C1C}">
                <a14:useLocalDpi xmlns:a14="http://schemas.microsoft.com/office/drawing/2010/main" val="0"/>
              </a:ext>
            </a:extLst>
          </a:blip>
          <a:srcRect l="8791" t="5753" r="6070" b="2"/>
          <a:stretch/>
        </p:blipFill>
        <p:spPr>
          <a:xfrm>
            <a:off x="1218479" y="1966345"/>
            <a:ext cx="1684931" cy="131214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61C23AF-E9CB-48D1-A68A-DB2A4C794407}"/>
              </a:ext>
            </a:extLst>
          </p:cNvPr>
          <p:cNvSpPr txBox="1"/>
          <p:nvPr/>
        </p:nvSpPr>
        <p:spPr>
          <a:xfrm>
            <a:off x="0" y="784322"/>
            <a:ext cx="3834731" cy="1015663"/>
          </a:xfrm>
          <a:prstGeom prst="rect">
            <a:avLst/>
          </a:prstGeom>
          <a:noFill/>
        </p:spPr>
        <p:txBody>
          <a:bodyPr wrap="square" rtlCol="0">
            <a:spAutoFit/>
          </a:bodyPr>
          <a:lstStyle/>
          <a:p>
            <a:pPr algn="ctr">
              <a:lnSpc>
                <a:spcPct val="150000"/>
              </a:lnSpc>
              <a:buFont typeface="Wingdings" panose="05000000000000000000" pitchFamily="2" charset="2"/>
              <a:buChar char="ü"/>
            </a:pPr>
            <a:r>
              <a:rPr lang="en-US" sz="2000" b="1" dirty="0">
                <a:latin typeface="Lato" panose="020B0604020202020204" charset="0"/>
                <a:cs typeface="Arial" panose="020B0604020202020204" pitchFamily="34" charset="0"/>
              </a:rPr>
              <a:t> Interfacing with other government agencies’ systems</a:t>
            </a:r>
          </a:p>
        </p:txBody>
      </p:sp>
      <p:grpSp>
        <p:nvGrpSpPr>
          <p:cNvPr id="6" name="Group 5">
            <a:extLst>
              <a:ext uri="{FF2B5EF4-FFF2-40B4-BE49-F238E27FC236}">
                <a16:creationId xmlns:a16="http://schemas.microsoft.com/office/drawing/2014/main" id="{49F16F0F-9A5C-4A20-942D-75DE6B448533}"/>
              </a:ext>
            </a:extLst>
          </p:cNvPr>
          <p:cNvGrpSpPr/>
          <p:nvPr/>
        </p:nvGrpSpPr>
        <p:grpSpPr>
          <a:xfrm>
            <a:off x="6081305" y="4884516"/>
            <a:ext cx="2399270" cy="1774934"/>
            <a:chOff x="7787595" y="2812295"/>
            <a:chExt cx="4269920" cy="3388994"/>
          </a:xfrm>
        </p:grpSpPr>
        <p:pic>
          <p:nvPicPr>
            <p:cNvPr id="7" name="Picture 6">
              <a:extLst>
                <a:ext uri="{FF2B5EF4-FFF2-40B4-BE49-F238E27FC236}">
                  <a16:creationId xmlns:a16="http://schemas.microsoft.com/office/drawing/2014/main" id="{6CA8FFEF-AE59-4920-88D5-BC9EC2DCFF36}"/>
                </a:ext>
              </a:extLst>
            </p:cNvPr>
            <p:cNvPicPr>
              <a:picLocks noChangeAspect="1"/>
            </p:cNvPicPr>
            <p:nvPr/>
          </p:nvPicPr>
          <p:blipFill rotWithShape="1">
            <a:blip r:embed="rId4"/>
            <a:srcRect t="-2" r="16217" b="5"/>
            <a:stretch/>
          </p:blipFill>
          <p:spPr>
            <a:xfrm>
              <a:off x="7787595" y="2812295"/>
              <a:ext cx="4269920" cy="3388994"/>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0BF33CE6-3794-4793-978C-69CCD54E47CD}"/>
                </a:ext>
              </a:extLst>
            </p:cNvPr>
            <p:cNvSpPr/>
            <p:nvPr/>
          </p:nvSpPr>
          <p:spPr>
            <a:xfrm rot="20679827">
              <a:off x="10363206" y="4316252"/>
              <a:ext cx="1618452" cy="791528"/>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G" sz="2000" dirty="0">
                  <a:ln w="0"/>
                  <a:solidFill>
                    <a:schemeClr val="tx1"/>
                  </a:solidFill>
                  <a:effectLst>
                    <a:outerShdw blurRad="38100" dist="19050" dir="2700000" algn="tl" rotWithShape="0">
                      <a:schemeClr val="dk1">
                        <a:alpha val="40000"/>
                      </a:schemeClr>
                    </a:outerShdw>
                  </a:effectLst>
                  <a:latin typeface="Lato" panose="020B0604020202020204" charset="0"/>
                </a:rPr>
                <a:t>Your Feedback Matters</a:t>
              </a:r>
              <a:endParaRPr lang="en-US" sz="2000" dirty="0">
                <a:latin typeface="Lato" panose="020B0604020202020204" charset="0"/>
              </a:endParaRPr>
            </a:p>
          </p:txBody>
        </p:sp>
        <p:pic>
          <p:nvPicPr>
            <p:cNvPr id="9" name="Picture 8">
              <a:extLst>
                <a:ext uri="{FF2B5EF4-FFF2-40B4-BE49-F238E27FC236}">
                  <a16:creationId xmlns:a16="http://schemas.microsoft.com/office/drawing/2014/main" id="{DA6E8200-15CA-4737-9C70-B0ED35B7F0C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20727916">
              <a:off x="10386268" y="3901608"/>
              <a:ext cx="766820" cy="429419"/>
            </a:xfrm>
            <a:prstGeom prst="rect">
              <a:avLst/>
            </a:prstGeom>
            <a:ln>
              <a:noFill/>
            </a:ln>
            <a:effectLst>
              <a:outerShdw blurRad="190500" algn="tl" rotWithShape="0">
                <a:srgbClr val="000000">
                  <a:alpha val="70000"/>
                </a:srgbClr>
              </a:outerShdw>
            </a:effectLst>
          </p:spPr>
        </p:pic>
      </p:grpSp>
      <p:pic>
        <p:nvPicPr>
          <p:cNvPr id="10" name="Picture 9">
            <a:extLst>
              <a:ext uri="{FF2B5EF4-FFF2-40B4-BE49-F238E27FC236}">
                <a16:creationId xmlns:a16="http://schemas.microsoft.com/office/drawing/2014/main" id="{5C026DDA-747C-4787-8B61-EA35724FB345}"/>
              </a:ext>
            </a:extLst>
          </p:cNvPr>
          <p:cNvPicPr>
            <a:picLocks noChangeAspect="1"/>
          </p:cNvPicPr>
          <p:nvPr/>
        </p:nvPicPr>
        <p:blipFill>
          <a:blip r:embed="rId7"/>
          <a:stretch>
            <a:fillRect/>
          </a:stretch>
        </p:blipFill>
        <p:spPr>
          <a:xfrm>
            <a:off x="988039" y="4946821"/>
            <a:ext cx="2201476" cy="1648982"/>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A6CA0FB-4C01-474B-A71D-830A645989C7}"/>
              </a:ext>
            </a:extLst>
          </p:cNvPr>
          <p:cNvSpPr txBox="1"/>
          <p:nvPr/>
        </p:nvSpPr>
        <p:spPr>
          <a:xfrm>
            <a:off x="161253" y="3433982"/>
            <a:ext cx="3673478" cy="1477328"/>
          </a:xfrm>
          <a:prstGeom prst="rect">
            <a:avLst/>
          </a:prstGeom>
          <a:noFill/>
        </p:spPr>
        <p:txBody>
          <a:bodyPr wrap="square" rtlCol="0">
            <a:spAutoFit/>
          </a:bodyPr>
          <a:lstStyle/>
          <a:p>
            <a:pPr algn="ctr">
              <a:lnSpc>
                <a:spcPct val="150000"/>
              </a:lnSpc>
              <a:buFont typeface="Wingdings" panose="05000000000000000000" pitchFamily="2" charset="2"/>
              <a:buChar char="ü"/>
            </a:pPr>
            <a:r>
              <a:rPr lang="en-US" sz="2000" b="1" dirty="0">
                <a:latin typeface="Lato" panose="020B0604020202020204" charset="0"/>
                <a:cs typeface="Arial" panose="020B0604020202020204" pitchFamily="34" charset="0"/>
              </a:rPr>
              <a:t>Secured IT environment on-the-go &amp; support large user base across 89 BUs</a:t>
            </a:r>
          </a:p>
        </p:txBody>
      </p:sp>
      <p:sp>
        <p:nvSpPr>
          <p:cNvPr id="12" name="TextBox 11">
            <a:extLst>
              <a:ext uri="{FF2B5EF4-FFF2-40B4-BE49-F238E27FC236}">
                <a16:creationId xmlns:a16="http://schemas.microsoft.com/office/drawing/2014/main" id="{2D00EB05-85A6-4249-BE9E-A1CE4857DE3E}"/>
              </a:ext>
            </a:extLst>
          </p:cNvPr>
          <p:cNvSpPr txBox="1"/>
          <p:nvPr/>
        </p:nvSpPr>
        <p:spPr>
          <a:xfrm>
            <a:off x="5586496" y="774983"/>
            <a:ext cx="3557504" cy="1015663"/>
          </a:xfrm>
          <a:prstGeom prst="rect">
            <a:avLst/>
          </a:prstGeom>
          <a:noFill/>
        </p:spPr>
        <p:txBody>
          <a:bodyPr wrap="square" rtlCol="0">
            <a:spAutoFit/>
          </a:bodyPr>
          <a:lstStyle/>
          <a:p>
            <a:pPr algn="ctr">
              <a:lnSpc>
                <a:spcPct val="150000"/>
              </a:lnSpc>
              <a:buFont typeface="Wingdings" panose="05000000000000000000" pitchFamily="2" charset="2"/>
              <a:buChar char="ü"/>
            </a:pPr>
            <a:r>
              <a:rPr lang="en-GB" sz="2000" b="1">
                <a:latin typeface="Lato" panose="020B0604020202020204" charset="0"/>
                <a:cs typeface="Arial" panose="020B0604020202020204" pitchFamily="34" charset="0"/>
              </a:rPr>
              <a:t>Feedback Capture by public officer; understand needs</a:t>
            </a:r>
          </a:p>
        </p:txBody>
      </p:sp>
      <p:sp>
        <p:nvSpPr>
          <p:cNvPr id="13" name="TextBox 12">
            <a:extLst>
              <a:ext uri="{FF2B5EF4-FFF2-40B4-BE49-F238E27FC236}">
                <a16:creationId xmlns:a16="http://schemas.microsoft.com/office/drawing/2014/main" id="{722F9720-CF48-4DF3-AE7C-257F90B8ECE8}"/>
              </a:ext>
            </a:extLst>
          </p:cNvPr>
          <p:cNvSpPr txBox="1"/>
          <p:nvPr/>
        </p:nvSpPr>
        <p:spPr>
          <a:xfrm>
            <a:off x="5322100" y="3766295"/>
            <a:ext cx="3527650" cy="1015663"/>
          </a:xfrm>
          <a:prstGeom prst="rect">
            <a:avLst/>
          </a:prstGeom>
          <a:noFill/>
        </p:spPr>
        <p:txBody>
          <a:bodyPr wrap="square" rtlCol="0">
            <a:spAutoFit/>
          </a:bodyPr>
          <a:lstStyle/>
          <a:p>
            <a:pPr algn="ctr">
              <a:lnSpc>
                <a:spcPct val="150000"/>
              </a:lnSpc>
              <a:buFont typeface="Wingdings" panose="05000000000000000000" pitchFamily="2" charset="2"/>
              <a:buChar char="ü"/>
            </a:pPr>
            <a:r>
              <a:rPr lang="en-GB" sz="2000" b="1">
                <a:latin typeface="Lato" panose="020B0604020202020204" charset="0"/>
                <a:cs typeface="Arial" panose="020B0604020202020204" pitchFamily="34" charset="0"/>
              </a:rPr>
              <a:t> Improve last mile delivery to citizen; update case status</a:t>
            </a:r>
          </a:p>
        </p:txBody>
      </p:sp>
      <p:pic>
        <p:nvPicPr>
          <p:cNvPr id="14" name="Picture 13">
            <a:extLst>
              <a:ext uri="{FF2B5EF4-FFF2-40B4-BE49-F238E27FC236}">
                <a16:creationId xmlns:a16="http://schemas.microsoft.com/office/drawing/2014/main" id="{C057F28D-1C93-457B-90AF-7A0444E0EDC3}"/>
              </a:ext>
            </a:extLst>
          </p:cNvPr>
          <p:cNvPicPr>
            <a:picLocks noChangeAspect="1"/>
          </p:cNvPicPr>
          <p:nvPr/>
        </p:nvPicPr>
        <p:blipFill>
          <a:blip r:embed="rId8"/>
          <a:stretch>
            <a:fillRect/>
          </a:stretch>
        </p:blipFill>
        <p:spPr>
          <a:xfrm>
            <a:off x="6399442" y="1948768"/>
            <a:ext cx="1948145" cy="1594650"/>
          </a:xfrm>
          <a:prstGeom prst="rect">
            <a:avLst/>
          </a:prstGeom>
          <a:ln>
            <a:noFill/>
          </a:ln>
          <a:effectLst>
            <a:outerShdw blurRad="292100" dist="139700" dir="2700000" algn="tl" rotWithShape="0">
              <a:srgbClr val="333333">
                <a:alpha val="65000"/>
              </a:srgbClr>
            </a:outerShdw>
          </a:effectLst>
        </p:spPr>
      </p:pic>
      <p:sp>
        <p:nvSpPr>
          <p:cNvPr id="15" name="Cross 14">
            <a:extLst>
              <a:ext uri="{FF2B5EF4-FFF2-40B4-BE49-F238E27FC236}">
                <a16:creationId xmlns:a16="http://schemas.microsoft.com/office/drawing/2014/main" id="{2935DCC7-6139-4CB3-ADDC-00181E7A6069}"/>
              </a:ext>
            </a:extLst>
          </p:cNvPr>
          <p:cNvSpPr/>
          <p:nvPr/>
        </p:nvSpPr>
        <p:spPr>
          <a:xfrm>
            <a:off x="4264509" y="259883"/>
            <a:ext cx="892209" cy="825255"/>
          </a:xfrm>
          <a:prstGeom prst="plus">
            <a:avLst/>
          </a:prstGeom>
          <a:solidFill>
            <a:srgbClr val="333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a:latin typeface="Lato" panose="020B0604020202020204" charset="0"/>
            </a:endParaRPr>
          </a:p>
        </p:txBody>
      </p:sp>
      <p:sp>
        <p:nvSpPr>
          <p:cNvPr id="16" name="Title 1">
            <a:extLst>
              <a:ext uri="{FF2B5EF4-FFF2-40B4-BE49-F238E27FC236}">
                <a16:creationId xmlns:a16="http://schemas.microsoft.com/office/drawing/2014/main" id="{2891EB1A-D500-4BA2-87B8-B7ED482E7AC4}"/>
              </a:ext>
            </a:extLst>
          </p:cNvPr>
          <p:cNvSpPr>
            <a:spLocks noGrp="1"/>
          </p:cNvSpPr>
          <p:nvPr>
            <p:ph type="title"/>
          </p:nvPr>
        </p:nvSpPr>
        <p:spPr>
          <a:xfrm>
            <a:off x="3565345" y="1702896"/>
            <a:ext cx="2466975" cy="1344975"/>
          </a:xfrm>
        </p:spPr>
        <p:style>
          <a:lnRef idx="1">
            <a:schemeClr val="accent1"/>
          </a:lnRef>
          <a:fillRef idx="2">
            <a:schemeClr val="accent1"/>
          </a:fillRef>
          <a:effectRef idx="1">
            <a:schemeClr val="accent1"/>
          </a:effectRef>
          <a:fontRef idx="minor">
            <a:schemeClr val="dk1"/>
          </a:fontRef>
        </p:style>
        <p:txBody>
          <a:bodyPr anchor="ctr">
            <a:normAutofit/>
          </a:bodyPr>
          <a:lstStyle/>
          <a:p>
            <a:pPr algn="ctr">
              <a:lnSpc>
                <a:spcPct val="150000"/>
              </a:lnSpc>
            </a:pPr>
            <a:r>
              <a:rPr lang="en-GB" sz="2400" b="1" dirty="0">
                <a:solidFill>
                  <a:schemeClr val="tx1"/>
                </a:solidFill>
                <a:latin typeface="Lato" panose="020B0604020202020204" charset="0"/>
                <a:cs typeface="Arial" panose="020B0604020202020204" pitchFamily="34" charset="0"/>
              </a:rPr>
              <a:t>Goals of </a:t>
            </a:r>
            <a:br>
              <a:rPr lang="en-GB" sz="2400" b="1" dirty="0">
                <a:solidFill>
                  <a:schemeClr val="tx1"/>
                </a:solidFill>
                <a:latin typeface="Lato" panose="020B0604020202020204" charset="0"/>
                <a:cs typeface="Arial" panose="020B0604020202020204" pitchFamily="34" charset="0"/>
              </a:rPr>
            </a:br>
            <a:r>
              <a:rPr lang="en-GB" sz="2400" b="1" dirty="0">
                <a:solidFill>
                  <a:schemeClr val="tx1"/>
                </a:solidFill>
                <a:latin typeface="Lato" panose="020B0604020202020204" charset="0"/>
                <a:cs typeface="Arial" panose="020B0604020202020204" pitchFamily="34" charset="0"/>
              </a:rPr>
              <a:t>Project M</a:t>
            </a:r>
            <a:endParaRPr lang="en-SG" sz="2400" dirty="0">
              <a:solidFill>
                <a:schemeClr val="tx1"/>
              </a:solidFill>
              <a:latin typeface="Lato" panose="020B0604020202020204" charset="0"/>
              <a:cs typeface="Arial" panose="020B0604020202020204" pitchFamily="34" charset="0"/>
            </a:endParaRPr>
          </a:p>
        </p:txBody>
      </p:sp>
      <p:sp>
        <p:nvSpPr>
          <p:cNvPr id="17" name="Title 1">
            <a:extLst>
              <a:ext uri="{FF2B5EF4-FFF2-40B4-BE49-F238E27FC236}">
                <a16:creationId xmlns:a16="http://schemas.microsoft.com/office/drawing/2014/main" id="{FC6E47DC-A2F9-4563-BE53-E914A28DE0B6}"/>
              </a:ext>
            </a:extLst>
          </p:cNvPr>
          <p:cNvSpPr txBox="1">
            <a:spLocks/>
          </p:cNvSpPr>
          <p:nvPr/>
        </p:nvSpPr>
        <p:spPr>
          <a:xfrm>
            <a:off x="792973" y="-259836"/>
            <a:ext cx="281356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2400" b="1" dirty="0">
                <a:solidFill>
                  <a:srgbClr val="3333FF"/>
                </a:solidFill>
                <a:latin typeface="Lato" panose="020B0604020202020204" charset="0"/>
                <a:cs typeface="Arial" panose="020B0604020202020204" pitchFamily="34" charset="0"/>
              </a:rPr>
              <a:t>Hardware</a:t>
            </a:r>
            <a:endParaRPr lang="en-SG" sz="2400" b="1" dirty="0">
              <a:solidFill>
                <a:srgbClr val="3333FF"/>
              </a:solidFill>
              <a:latin typeface="Lato" panose="020B0604020202020204" charset="0"/>
              <a:cs typeface="Arial" panose="020B0604020202020204" pitchFamily="34" charset="0"/>
            </a:endParaRPr>
          </a:p>
        </p:txBody>
      </p:sp>
      <p:sp>
        <p:nvSpPr>
          <p:cNvPr id="18" name="Title 1">
            <a:extLst>
              <a:ext uri="{FF2B5EF4-FFF2-40B4-BE49-F238E27FC236}">
                <a16:creationId xmlns:a16="http://schemas.microsoft.com/office/drawing/2014/main" id="{B7C0460B-460C-4108-8726-E32E4D42C15D}"/>
              </a:ext>
            </a:extLst>
          </p:cNvPr>
          <p:cNvSpPr txBox="1">
            <a:spLocks/>
          </p:cNvSpPr>
          <p:nvPr/>
        </p:nvSpPr>
        <p:spPr>
          <a:xfrm>
            <a:off x="6036188" y="-250415"/>
            <a:ext cx="281356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2400" b="1" dirty="0" err="1">
                <a:solidFill>
                  <a:srgbClr val="3333FF"/>
                </a:solidFill>
                <a:latin typeface="Lato" panose="020B0604020202020204" charset="0"/>
                <a:cs typeface="Arial" panose="020B0604020202020204" pitchFamily="34" charset="0"/>
              </a:rPr>
              <a:t>Heartware</a:t>
            </a:r>
            <a:endParaRPr lang="en-SG" sz="2400" b="1" dirty="0">
              <a:solidFill>
                <a:srgbClr val="3333FF"/>
              </a:solidFill>
              <a:latin typeface="Lato" panose="020B0604020202020204" charset="0"/>
              <a:cs typeface="Arial" panose="020B0604020202020204" pitchFamily="34" charset="0"/>
            </a:endParaRPr>
          </a:p>
        </p:txBody>
      </p:sp>
    </p:spTree>
    <p:extLst>
      <p:ext uri="{BB962C8B-B14F-4D97-AF65-F5344CB8AC3E}">
        <p14:creationId xmlns:p14="http://schemas.microsoft.com/office/powerpoint/2010/main" val="281901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537084" y="132450"/>
            <a:ext cx="7844916" cy="1143000"/>
          </a:xfrm>
        </p:spPr>
        <p:txBody>
          <a:bodyPr/>
          <a:lstStyle/>
          <a:p>
            <a:r>
              <a:rPr lang="en-US" sz="2400" b="1" dirty="0">
                <a:solidFill>
                  <a:srgbClr val="002060"/>
                </a:solidFill>
                <a:latin typeface="Lato" panose="020B0604020202020204" charset="0"/>
              </a:rPr>
              <a:t>What System M Comprises Of</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537084" y="1275450"/>
            <a:ext cx="8108954" cy="5162139"/>
          </a:xfrm>
        </p:spPr>
        <p:txBody>
          <a:bodyPr/>
          <a:lstStyle/>
          <a:p>
            <a:pPr marL="38100" indent="0">
              <a:lnSpc>
                <a:spcPct val="150000"/>
              </a:lnSpc>
              <a:buNone/>
            </a:pPr>
            <a:r>
              <a:rPr lang="en-SG" sz="2000" b="1" dirty="0">
                <a:solidFill>
                  <a:srgbClr val="000000"/>
                </a:solidFill>
                <a:latin typeface="Lato" panose="020B0604020202020204" charset="0"/>
                <a:ea typeface="Arial"/>
                <a:cs typeface="Arial"/>
                <a:sym typeface="Arial"/>
              </a:rPr>
              <a:t>2 Application Components</a:t>
            </a:r>
          </a:p>
          <a:p>
            <a:pPr lvl="1">
              <a:lnSpc>
                <a:spcPct val="150000"/>
              </a:lnSpc>
              <a:buFont typeface="Wingdings" panose="05000000000000000000" pitchFamily="2" charset="2"/>
              <a:buChar char="§"/>
            </a:pPr>
            <a:r>
              <a:rPr lang="en-SG" sz="2000" dirty="0">
                <a:solidFill>
                  <a:srgbClr val="000000"/>
                </a:solidFill>
                <a:latin typeface="Lato" panose="020B0604020202020204" charset="0"/>
                <a:ea typeface="Arial"/>
                <a:cs typeface="Arial"/>
                <a:sym typeface="Arial"/>
              </a:rPr>
              <a:t>Web-Based Client-End Application Component </a:t>
            </a:r>
          </a:p>
          <a:p>
            <a:pPr marL="533400" lvl="1" indent="0">
              <a:lnSpc>
                <a:spcPct val="150000"/>
              </a:lnSpc>
              <a:buNone/>
            </a:pPr>
            <a:r>
              <a:rPr lang="en-SG" sz="2000" dirty="0">
                <a:solidFill>
                  <a:srgbClr val="000000"/>
                </a:solidFill>
                <a:latin typeface="Lato" panose="020B0604020202020204" charset="0"/>
                <a:ea typeface="Arial"/>
                <a:cs typeface="Arial"/>
                <a:sym typeface="Arial"/>
              </a:rPr>
              <a:t>	(Mobile Device) </a:t>
            </a:r>
          </a:p>
          <a:p>
            <a:pPr lvl="1">
              <a:lnSpc>
                <a:spcPct val="150000"/>
              </a:lnSpc>
              <a:buFont typeface="Wingdings" panose="05000000000000000000" pitchFamily="2" charset="2"/>
              <a:buChar char="§"/>
            </a:pPr>
            <a:r>
              <a:rPr lang="en-SG" sz="2000" dirty="0">
                <a:solidFill>
                  <a:srgbClr val="000000"/>
                </a:solidFill>
                <a:latin typeface="Lato" panose="020B0604020202020204" charset="0"/>
                <a:ea typeface="Arial"/>
                <a:cs typeface="Arial"/>
                <a:sym typeface="Arial"/>
              </a:rPr>
              <a:t>Web-Based Backend Application Component </a:t>
            </a:r>
          </a:p>
          <a:p>
            <a:pPr marL="533400" lvl="1" indent="0">
              <a:lnSpc>
                <a:spcPct val="150000"/>
              </a:lnSpc>
              <a:buNone/>
            </a:pPr>
            <a:r>
              <a:rPr lang="en-SG" sz="2000" dirty="0">
                <a:solidFill>
                  <a:srgbClr val="000000"/>
                </a:solidFill>
                <a:latin typeface="Lato" panose="020B0604020202020204" charset="0"/>
                <a:ea typeface="Arial"/>
                <a:cs typeface="Arial"/>
                <a:sym typeface="Arial"/>
              </a:rPr>
              <a:t>	(Intranet)</a:t>
            </a:r>
          </a:p>
          <a:p>
            <a:pPr marL="533400" lvl="1" indent="0">
              <a:lnSpc>
                <a:spcPct val="150000"/>
              </a:lnSpc>
              <a:buNone/>
            </a:pPr>
            <a:r>
              <a:rPr lang="en-SG" sz="2000" dirty="0">
                <a:solidFill>
                  <a:srgbClr val="000000"/>
                </a:solidFill>
                <a:latin typeface="Lato" panose="020B0604020202020204" charset="0"/>
                <a:ea typeface="Arial"/>
                <a:cs typeface="Arial"/>
                <a:sym typeface="Arial"/>
              </a:rPr>
              <a:t> </a:t>
            </a:r>
          </a:p>
          <a:p>
            <a:pPr marL="38100" indent="0">
              <a:lnSpc>
                <a:spcPct val="150000"/>
              </a:lnSpc>
              <a:buNone/>
            </a:pPr>
            <a:r>
              <a:rPr lang="en-SG" sz="2000" b="1" dirty="0">
                <a:solidFill>
                  <a:srgbClr val="000000"/>
                </a:solidFill>
                <a:latin typeface="Lato" panose="020B0604020202020204" charset="0"/>
                <a:ea typeface="Arial"/>
                <a:cs typeface="Arial"/>
                <a:sym typeface="Arial"/>
              </a:rPr>
              <a:t>3 Key Modules</a:t>
            </a:r>
          </a:p>
          <a:p>
            <a:pPr lvl="1">
              <a:lnSpc>
                <a:spcPct val="150000"/>
              </a:lnSpc>
              <a:buFont typeface="Wingdings" panose="05000000000000000000" pitchFamily="2" charset="2"/>
              <a:buChar char="§"/>
            </a:pPr>
            <a:r>
              <a:rPr lang="en-SG" sz="2000" dirty="0">
                <a:solidFill>
                  <a:srgbClr val="000000"/>
                </a:solidFill>
                <a:latin typeface="Lato" panose="020B0604020202020204" charset="0"/>
                <a:ea typeface="Arial"/>
                <a:cs typeface="Arial"/>
                <a:sym typeface="Arial"/>
              </a:rPr>
              <a:t>Feedback Management</a:t>
            </a:r>
          </a:p>
          <a:p>
            <a:pPr lvl="1">
              <a:lnSpc>
                <a:spcPct val="150000"/>
              </a:lnSpc>
              <a:buFont typeface="Wingdings" panose="05000000000000000000" pitchFamily="2" charset="2"/>
              <a:buChar char="§"/>
            </a:pPr>
            <a:r>
              <a:rPr lang="en-SG" sz="2000" dirty="0">
                <a:solidFill>
                  <a:srgbClr val="000000"/>
                </a:solidFill>
                <a:latin typeface="Lato" panose="020B0604020202020204" charset="0"/>
                <a:ea typeface="Arial"/>
                <a:cs typeface="Arial"/>
                <a:sym typeface="Arial"/>
              </a:rPr>
              <a:t>Household Management</a:t>
            </a:r>
          </a:p>
          <a:p>
            <a:pPr lvl="1">
              <a:lnSpc>
                <a:spcPct val="150000"/>
              </a:lnSpc>
              <a:buFont typeface="Wingdings" panose="05000000000000000000" pitchFamily="2" charset="2"/>
              <a:buChar char="§"/>
            </a:pPr>
            <a:r>
              <a:rPr lang="en-SG" sz="2000" dirty="0">
                <a:solidFill>
                  <a:srgbClr val="000000"/>
                </a:solidFill>
                <a:latin typeface="Lato" panose="020B0604020202020204" charset="0"/>
                <a:ea typeface="Arial"/>
                <a:cs typeface="Arial"/>
                <a:sym typeface="Arial"/>
              </a:rPr>
              <a:t>Interfaces (e.g. with MSO One Service App)</a:t>
            </a:r>
            <a:endParaRPr lang="en-US" sz="2000" dirty="0">
              <a:solidFill>
                <a:srgbClr val="000000"/>
              </a:solidFill>
              <a:latin typeface="Lato" panose="020B0604020202020204" charset="0"/>
              <a:ea typeface="Arial"/>
              <a:cs typeface="Arial"/>
              <a:sym typeface="Arial"/>
            </a:endParaRPr>
          </a:p>
          <a:p>
            <a:pPr>
              <a:lnSpc>
                <a:spcPct val="150000"/>
              </a:lnSpc>
            </a:pPr>
            <a:endParaRPr lang="en-US" sz="2000" dirty="0">
              <a:latin typeface="Lato" panose="020B0604020202020204" charset="0"/>
            </a:endParaRPr>
          </a:p>
        </p:txBody>
      </p:sp>
      <p:sp>
        <p:nvSpPr>
          <p:cNvPr id="4" name="Slide Number Placeholder 3">
            <a:extLst>
              <a:ext uri="{FF2B5EF4-FFF2-40B4-BE49-F238E27FC236}">
                <a16:creationId xmlns:a16="http://schemas.microsoft.com/office/drawing/2014/main" id="{AB36A7BE-B495-4B1E-BA8D-FF5862D57D58}"/>
              </a:ext>
            </a:extLst>
          </p:cNvPr>
          <p:cNvSpPr>
            <a:spLocks noGrp="1"/>
          </p:cNvSpPr>
          <p:nvPr>
            <p:ph type="sldNum" idx="12"/>
          </p:nvPr>
        </p:nvSpPr>
        <p:spPr/>
        <p:txBody>
          <a:bodyPr/>
          <a:lstStyle/>
          <a:p>
            <a:pPr marL="0" lvl="0" indent="0">
              <a:spcBef>
                <a:spcPts val="0"/>
              </a:spcBef>
              <a:spcAft>
                <a:spcPts val="0"/>
              </a:spcAft>
              <a:buNone/>
            </a:pPr>
            <a:endParaRPr lang="en" dirty="0">
              <a:latin typeface="Lato" panose="020B0604020202020204" charset="0"/>
            </a:endParaRPr>
          </a:p>
        </p:txBody>
      </p:sp>
    </p:spTree>
    <p:extLst>
      <p:ext uri="{BB962C8B-B14F-4D97-AF65-F5344CB8AC3E}">
        <p14:creationId xmlns:p14="http://schemas.microsoft.com/office/powerpoint/2010/main" val="3879169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537084" y="132450"/>
            <a:ext cx="7844916" cy="1143000"/>
          </a:xfrm>
        </p:spPr>
        <p:txBody>
          <a:bodyPr/>
          <a:lstStyle/>
          <a:p>
            <a:r>
              <a:rPr lang="en-US" sz="2400" b="1" dirty="0">
                <a:solidFill>
                  <a:srgbClr val="002060"/>
                </a:solidFill>
                <a:latin typeface="Lato" panose="020B0604020202020204" charset="0"/>
              </a:rPr>
              <a:t>Project Characteristics </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365753" y="1407360"/>
            <a:ext cx="8663522" cy="4775726"/>
          </a:xfrm>
        </p:spPr>
        <p:txBody>
          <a:bodyPr/>
          <a:lstStyle/>
          <a:p>
            <a:pPr marL="38100" indent="0">
              <a:lnSpc>
                <a:spcPct val="150000"/>
              </a:lnSpc>
              <a:buNone/>
            </a:pPr>
            <a:r>
              <a:rPr lang="en-US" sz="2000" dirty="0">
                <a:solidFill>
                  <a:schemeClr val="tx1"/>
                </a:solidFill>
                <a:latin typeface="Lato" panose="020B0604020202020204" charset="0"/>
              </a:rPr>
              <a:t>1. </a:t>
            </a:r>
            <a:r>
              <a:rPr lang="en-SG" sz="2000" b="1" dirty="0">
                <a:solidFill>
                  <a:schemeClr val="tx1"/>
                </a:solidFill>
                <a:latin typeface="Lato" panose="020B0604020202020204" charset="0"/>
              </a:rPr>
              <a:t>Systems Integration</a:t>
            </a:r>
            <a:endParaRPr lang="en-US" sz="2000" dirty="0">
              <a:solidFill>
                <a:schemeClr val="tx1"/>
              </a:solidFill>
              <a:latin typeface="Lato" panose="020B0604020202020204" charset="0"/>
            </a:endParaRPr>
          </a:p>
          <a:p>
            <a:pPr>
              <a:lnSpc>
                <a:spcPct val="150000"/>
              </a:lnSpc>
            </a:pPr>
            <a:r>
              <a:rPr lang="en-SG" sz="2000" b="1" dirty="0">
                <a:solidFill>
                  <a:schemeClr val="tx1"/>
                </a:solidFill>
                <a:latin typeface="Lato" panose="020B0604020202020204" charset="0"/>
              </a:rPr>
              <a:t>Integration: </a:t>
            </a:r>
            <a:r>
              <a:rPr lang="en-SG" sz="2000" dirty="0">
                <a:solidFill>
                  <a:schemeClr val="tx1"/>
                </a:solidFill>
                <a:latin typeface="Lato" panose="020B0604020202020204" charset="0"/>
              </a:rPr>
              <a:t>Links PA’s internal systems, external systems (from other government agencies) &amp; new systems</a:t>
            </a:r>
          </a:p>
          <a:p>
            <a:pPr>
              <a:lnSpc>
                <a:spcPct val="150000"/>
              </a:lnSpc>
            </a:pPr>
            <a:r>
              <a:rPr lang="en-SG" sz="2000" b="1" dirty="0">
                <a:solidFill>
                  <a:schemeClr val="tx1"/>
                </a:solidFill>
                <a:latin typeface="Lato" panose="020B0604020202020204" charset="0"/>
              </a:rPr>
              <a:t>Vendor: </a:t>
            </a:r>
            <a:r>
              <a:rPr lang="en-SG" sz="2000" dirty="0">
                <a:solidFill>
                  <a:schemeClr val="tx1"/>
                </a:solidFill>
                <a:latin typeface="Lato" panose="020B0604020202020204" charset="0"/>
              </a:rPr>
              <a:t>Outsourced to SM, an SI vendor that specialises in urban planning. </a:t>
            </a:r>
          </a:p>
          <a:p>
            <a:pPr>
              <a:lnSpc>
                <a:spcPct val="150000"/>
              </a:lnSpc>
            </a:pPr>
            <a:r>
              <a:rPr lang="en-SG" sz="2000" b="1" dirty="0">
                <a:solidFill>
                  <a:schemeClr val="tx1"/>
                </a:solidFill>
                <a:latin typeface="Lato" panose="020B0604020202020204" charset="0"/>
              </a:rPr>
              <a:t>Hybrid Codes: </a:t>
            </a:r>
            <a:r>
              <a:rPr lang="en-SG" sz="2000" dirty="0">
                <a:solidFill>
                  <a:schemeClr val="tx1"/>
                </a:solidFill>
                <a:latin typeface="Lato" panose="020B0604020202020204" charset="0"/>
              </a:rPr>
              <a:t>The solution, developed by SM, consisted of a hybrid of adapted code (from a previous system that had similar functionalities) and new programs to serve PA’s purposes.</a:t>
            </a:r>
            <a:endParaRPr lang="en-US" sz="2000" dirty="0">
              <a:solidFill>
                <a:schemeClr val="tx1"/>
              </a:solidFill>
              <a:latin typeface="Lato" panose="020B0604020202020204" charset="0"/>
            </a:endParaRPr>
          </a:p>
        </p:txBody>
      </p:sp>
    </p:spTree>
    <p:extLst>
      <p:ext uri="{BB962C8B-B14F-4D97-AF65-F5344CB8AC3E}">
        <p14:creationId xmlns:p14="http://schemas.microsoft.com/office/powerpoint/2010/main" val="983789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537084" y="132450"/>
            <a:ext cx="7844916" cy="1143000"/>
          </a:xfrm>
        </p:spPr>
        <p:txBody>
          <a:bodyPr/>
          <a:lstStyle/>
          <a:p>
            <a:r>
              <a:rPr lang="en-US" sz="2400" b="1" dirty="0">
                <a:solidFill>
                  <a:srgbClr val="002060"/>
                </a:solidFill>
                <a:latin typeface="Lato" panose="020B0604020202020204" charset="0"/>
              </a:rPr>
              <a:t>Project Characteristics </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365753" y="1410988"/>
            <a:ext cx="8663522" cy="5162139"/>
          </a:xfrm>
        </p:spPr>
        <p:txBody>
          <a:bodyPr/>
          <a:lstStyle/>
          <a:p>
            <a:pPr marL="38100" indent="0">
              <a:lnSpc>
                <a:spcPct val="150000"/>
              </a:lnSpc>
              <a:buNone/>
            </a:pPr>
            <a:r>
              <a:rPr lang="en-US" sz="2000" b="1" dirty="0">
                <a:solidFill>
                  <a:schemeClr val="tx1"/>
                </a:solidFill>
                <a:latin typeface="Lato" panose="020B0604020202020204" charset="0"/>
              </a:rPr>
              <a:t>2. Government Project, Nationwide Effort</a:t>
            </a:r>
          </a:p>
          <a:p>
            <a:pPr>
              <a:lnSpc>
                <a:spcPct val="150000"/>
              </a:lnSpc>
            </a:pPr>
            <a:r>
              <a:rPr lang="en-SG" sz="2000" dirty="0">
                <a:solidFill>
                  <a:srgbClr val="000000"/>
                </a:solidFill>
                <a:latin typeface="Lato" panose="020B0604020202020204" charset="0"/>
                <a:ea typeface="Arial"/>
                <a:cs typeface="Arial"/>
                <a:sym typeface="Arial"/>
              </a:rPr>
              <a:t>Government-led project involving </a:t>
            </a:r>
            <a:r>
              <a:rPr lang="en-SG" sz="2000" b="1" dirty="0">
                <a:solidFill>
                  <a:srgbClr val="000000"/>
                </a:solidFill>
                <a:latin typeface="Lato" panose="020B0604020202020204" charset="0"/>
                <a:ea typeface="Arial"/>
                <a:cs typeface="Arial"/>
                <a:sym typeface="Arial"/>
              </a:rPr>
              <a:t>all government agencies</a:t>
            </a:r>
          </a:p>
          <a:p>
            <a:pPr>
              <a:lnSpc>
                <a:spcPct val="150000"/>
              </a:lnSpc>
            </a:pPr>
            <a:r>
              <a:rPr lang="en-SG" sz="2000" dirty="0">
                <a:solidFill>
                  <a:srgbClr val="000000"/>
                </a:solidFill>
                <a:latin typeface="Lato" panose="020B0604020202020204" charset="0"/>
                <a:ea typeface="Arial"/>
                <a:cs typeface="Arial"/>
                <a:sym typeface="Arial"/>
              </a:rPr>
              <a:t>Involves </a:t>
            </a:r>
            <a:r>
              <a:rPr lang="en-SG" sz="2000" b="1" dirty="0">
                <a:solidFill>
                  <a:srgbClr val="000000"/>
                </a:solidFill>
                <a:latin typeface="Lato" panose="020B0604020202020204" charset="0"/>
                <a:ea typeface="Arial"/>
                <a:cs typeface="Arial"/>
                <a:sym typeface="Arial"/>
              </a:rPr>
              <a:t>89</a:t>
            </a:r>
            <a:r>
              <a:rPr lang="en-SG" sz="2000" dirty="0">
                <a:solidFill>
                  <a:srgbClr val="000000"/>
                </a:solidFill>
                <a:latin typeface="Lato" panose="020B0604020202020204" charset="0"/>
                <a:ea typeface="Arial"/>
                <a:cs typeface="Arial"/>
                <a:sym typeface="Arial"/>
              </a:rPr>
              <a:t> </a:t>
            </a:r>
            <a:r>
              <a:rPr lang="en-SG" sz="2000" b="1" dirty="0">
                <a:solidFill>
                  <a:srgbClr val="000000"/>
                </a:solidFill>
                <a:latin typeface="Lato" panose="020B0604020202020204" charset="0"/>
                <a:ea typeface="Arial"/>
                <a:cs typeface="Arial"/>
                <a:sym typeface="Arial"/>
              </a:rPr>
              <a:t>town-level business units </a:t>
            </a:r>
            <a:r>
              <a:rPr lang="en-SG" sz="2000" dirty="0">
                <a:solidFill>
                  <a:srgbClr val="000000"/>
                </a:solidFill>
                <a:latin typeface="Lato" panose="020B0604020202020204" charset="0"/>
                <a:ea typeface="Arial"/>
                <a:cs typeface="Arial"/>
                <a:sym typeface="Arial"/>
              </a:rPr>
              <a:t>across Singapore</a:t>
            </a:r>
          </a:p>
          <a:p>
            <a:pPr>
              <a:lnSpc>
                <a:spcPct val="150000"/>
              </a:lnSpc>
            </a:pPr>
            <a:r>
              <a:rPr lang="en-SG" sz="2000" dirty="0">
                <a:solidFill>
                  <a:srgbClr val="000000"/>
                </a:solidFill>
                <a:latin typeface="Lato" panose="020B0604020202020204" charset="0"/>
                <a:ea typeface="Arial"/>
                <a:cs typeface="Arial"/>
                <a:sym typeface="Arial"/>
              </a:rPr>
              <a:t>In short, most agencies and public officers </a:t>
            </a:r>
            <a:r>
              <a:rPr lang="en-SG" sz="2000" u="sng" dirty="0">
                <a:solidFill>
                  <a:srgbClr val="000000"/>
                </a:solidFill>
                <a:latin typeface="Lato" panose="020B0604020202020204" charset="0"/>
                <a:ea typeface="Arial"/>
                <a:cs typeface="Arial"/>
                <a:sym typeface="Arial"/>
              </a:rPr>
              <a:t>in direct contact with residents</a:t>
            </a:r>
            <a:r>
              <a:rPr lang="en-SG" sz="2000" dirty="0">
                <a:solidFill>
                  <a:srgbClr val="000000"/>
                </a:solidFill>
                <a:latin typeface="Lato" panose="020B0604020202020204" charset="0"/>
                <a:ea typeface="Arial"/>
                <a:cs typeface="Arial"/>
                <a:sym typeface="Arial"/>
              </a:rPr>
              <a:t> would be a beneficiary of this system, either directly or less directly.</a:t>
            </a:r>
          </a:p>
          <a:p>
            <a:pPr>
              <a:lnSpc>
                <a:spcPct val="150000"/>
              </a:lnSpc>
            </a:pPr>
            <a:r>
              <a:rPr lang="en-SG" sz="2000" b="1" dirty="0">
                <a:solidFill>
                  <a:srgbClr val="000000"/>
                </a:solidFill>
                <a:latin typeface="Lato" panose="020B0604020202020204" charset="0"/>
                <a:ea typeface="Arial"/>
                <a:cs typeface="Arial"/>
                <a:sym typeface="Arial"/>
              </a:rPr>
              <a:t>Users: </a:t>
            </a:r>
            <a:r>
              <a:rPr lang="en-SG" sz="2000" dirty="0">
                <a:solidFill>
                  <a:srgbClr val="000000"/>
                </a:solidFill>
                <a:latin typeface="Lato" panose="020B0604020202020204" charset="0"/>
                <a:ea typeface="Arial"/>
                <a:cs typeface="Arial"/>
                <a:sym typeface="Arial"/>
              </a:rPr>
              <a:t>Public Officers  </a:t>
            </a:r>
          </a:p>
          <a:p>
            <a:pPr>
              <a:lnSpc>
                <a:spcPct val="150000"/>
              </a:lnSpc>
            </a:pPr>
            <a:r>
              <a:rPr lang="en-SG" sz="2000" b="1" dirty="0">
                <a:solidFill>
                  <a:srgbClr val="000000"/>
                </a:solidFill>
                <a:latin typeface="Lato" panose="020B0604020202020204" charset="0"/>
                <a:ea typeface="Arial"/>
                <a:cs typeface="Arial"/>
                <a:sym typeface="Arial"/>
              </a:rPr>
              <a:t>Beneficiaries: </a:t>
            </a:r>
            <a:r>
              <a:rPr lang="en-SG" sz="2000" dirty="0">
                <a:solidFill>
                  <a:srgbClr val="000000"/>
                </a:solidFill>
                <a:latin typeface="Lato" panose="020B0604020202020204" charset="0"/>
                <a:ea typeface="Arial"/>
                <a:cs typeface="Arial"/>
                <a:sym typeface="Arial"/>
              </a:rPr>
              <a:t>Citizens</a:t>
            </a:r>
            <a:endParaRPr lang="en-US" sz="2000" dirty="0">
              <a:solidFill>
                <a:srgbClr val="000000"/>
              </a:solidFill>
              <a:latin typeface="Lato" panose="020B0604020202020204" charset="0"/>
              <a:ea typeface="Arial"/>
              <a:cs typeface="Arial"/>
              <a:sym typeface="Arial"/>
            </a:endParaRPr>
          </a:p>
          <a:p>
            <a:pPr marL="38100" indent="0">
              <a:lnSpc>
                <a:spcPct val="150000"/>
              </a:lnSpc>
              <a:buNone/>
            </a:pPr>
            <a:endParaRPr lang="en-US" sz="2000" dirty="0">
              <a:latin typeface="Lato" panose="020B0604020202020204" charset="0"/>
            </a:endParaRPr>
          </a:p>
        </p:txBody>
      </p:sp>
      <p:sp>
        <p:nvSpPr>
          <p:cNvPr id="4" name="Slide Number Placeholder 3">
            <a:extLst>
              <a:ext uri="{FF2B5EF4-FFF2-40B4-BE49-F238E27FC236}">
                <a16:creationId xmlns:a16="http://schemas.microsoft.com/office/drawing/2014/main" id="{AB36A7BE-B495-4B1E-BA8D-FF5862D57D58}"/>
              </a:ext>
            </a:extLst>
          </p:cNvPr>
          <p:cNvSpPr>
            <a:spLocks noGrp="1"/>
          </p:cNvSpPr>
          <p:nvPr>
            <p:ph type="sldNum" idx="12"/>
          </p:nvPr>
        </p:nvSpPr>
        <p:spPr/>
        <p:txBody>
          <a:bodyPr/>
          <a:lstStyle/>
          <a:p>
            <a:pPr marL="0" lvl="0" indent="0">
              <a:spcBef>
                <a:spcPts val="0"/>
              </a:spcBef>
              <a:spcAft>
                <a:spcPts val="0"/>
              </a:spcAft>
              <a:buNone/>
            </a:pPr>
            <a:endParaRPr lang="en" dirty="0">
              <a:latin typeface="Lato" panose="020B0604020202020204" charset="0"/>
            </a:endParaRPr>
          </a:p>
        </p:txBody>
      </p:sp>
      <p:pic>
        <p:nvPicPr>
          <p:cNvPr id="5" name="Picture 4">
            <a:extLst>
              <a:ext uri="{FF2B5EF4-FFF2-40B4-BE49-F238E27FC236}">
                <a16:creationId xmlns:a16="http://schemas.microsoft.com/office/drawing/2014/main" id="{E7D23CD8-4CB4-4BCA-9B92-7E0DE03CE65F}"/>
              </a:ext>
            </a:extLst>
          </p:cNvPr>
          <p:cNvPicPr>
            <a:picLocks noChangeAspect="1"/>
          </p:cNvPicPr>
          <p:nvPr/>
        </p:nvPicPr>
        <p:blipFill>
          <a:blip r:embed="rId3"/>
          <a:stretch>
            <a:fillRect/>
          </a:stretch>
        </p:blipFill>
        <p:spPr>
          <a:xfrm>
            <a:off x="4985657" y="4300457"/>
            <a:ext cx="3848996" cy="2143886"/>
          </a:xfrm>
          <a:prstGeom prst="rect">
            <a:avLst/>
          </a:prstGeom>
        </p:spPr>
      </p:pic>
    </p:spTree>
    <p:extLst>
      <p:ext uri="{BB962C8B-B14F-4D97-AF65-F5344CB8AC3E}">
        <p14:creationId xmlns:p14="http://schemas.microsoft.com/office/powerpoint/2010/main" val="408799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87496" y="1480457"/>
            <a:ext cx="9460683" cy="3352800"/>
          </a:xfrm>
          <a:prstGeom prst="rect">
            <a:avLst/>
          </a:prstGeom>
        </p:spPr>
        <p:txBody>
          <a:bodyPr spcFirstLastPara="1" wrap="square" lIns="91425" tIns="91425" rIns="91425" bIns="91425" anchor="b" anchorCtr="0">
            <a:noAutofit/>
          </a:bodyPr>
          <a:lstStyle/>
          <a:p>
            <a:pPr lvl="0">
              <a:lnSpc>
                <a:spcPct val="150000"/>
              </a:lnSpc>
            </a:pPr>
            <a:r>
              <a:rPr lang="en-US" sz="3600" dirty="0">
                <a:solidFill>
                  <a:schemeClr val="bg1"/>
                </a:solidFill>
                <a:latin typeface="Lato" panose="020B0604020202020204" charset="0"/>
              </a:rPr>
              <a:t>MOTIVATIONS BEHIND PROJECT M: </a:t>
            </a:r>
            <a:br>
              <a:rPr lang="en-US" sz="3600" dirty="0">
                <a:solidFill>
                  <a:schemeClr val="bg1"/>
                </a:solidFill>
                <a:latin typeface="Lato" panose="020B0604020202020204" charset="0"/>
              </a:rPr>
            </a:br>
            <a:r>
              <a:rPr lang="en-US" sz="3600" dirty="0">
                <a:solidFill>
                  <a:schemeClr val="bg1"/>
                </a:solidFill>
                <a:latin typeface="Lato" panose="020B0604020202020204" charset="0"/>
              </a:rPr>
              <a:t>THE NEED FOR ONE-SERVICE SYSTEM</a:t>
            </a:r>
            <a:br>
              <a:rPr lang="en-US" sz="3600" dirty="0">
                <a:solidFill>
                  <a:schemeClr val="bg1"/>
                </a:solidFill>
                <a:latin typeface="Lato" panose="020B0604020202020204" charset="0"/>
              </a:rPr>
            </a:br>
            <a:br>
              <a:rPr lang="en-US" sz="3600" dirty="0">
                <a:solidFill>
                  <a:schemeClr val="bg1"/>
                </a:solidFill>
                <a:latin typeface="Lato" panose="020B0604020202020204" charset="0"/>
              </a:rPr>
            </a:br>
            <a:r>
              <a:rPr lang="en-US" sz="3600" dirty="0">
                <a:solidFill>
                  <a:schemeClr val="bg1"/>
                </a:solidFill>
                <a:latin typeface="Lato" panose="020B0604020202020204" charset="0"/>
              </a:rPr>
              <a:t> (not…one-agency system) </a:t>
            </a:r>
            <a:endParaRPr sz="3600" dirty="0">
              <a:solidFill>
                <a:schemeClr val="bg1"/>
              </a:solidFill>
              <a:latin typeface="Lato" panose="020B0604020202020204" charset="0"/>
            </a:endParaRPr>
          </a:p>
        </p:txBody>
      </p:sp>
    </p:spTree>
    <p:extLst>
      <p:ext uri="{BB962C8B-B14F-4D97-AF65-F5344CB8AC3E}">
        <p14:creationId xmlns:p14="http://schemas.microsoft.com/office/powerpoint/2010/main" val="4265141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384683" y="295633"/>
            <a:ext cx="8955259" cy="757456"/>
          </a:xfrm>
        </p:spPr>
        <p:txBody>
          <a:bodyPr/>
          <a:lstStyle/>
          <a:p>
            <a:r>
              <a:rPr lang="en-US" sz="2400" b="1" dirty="0">
                <a:solidFill>
                  <a:srgbClr val="002060"/>
                </a:solidFill>
                <a:latin typeface="Lato" panose="020B0604020202020204" charset="0"/>
              </a:rPr>
              <a:t>Pain Point 1: </a:t>
            </a:r>
            <a:br>
              <a:rPr lang="en-US" sz="2400" b="1" dirty="0">
                <a:solidFill>
                  <a:srgbClr val="002060"/>
                </a:solidFill>
                <a:latin typeface="Lato" panose="020B0604020202020204" charset="0"/>
              </a:rPr>
            </a:br>
            <a:r>
              <a:rPr lang="en-SG" sz="2400" b="1" dirty="0">
                <a:solidFill>
                  <a:srgbClr val="002060"/>
                </a:solidFill>
                <a:latin typeface="Lato" panose="020B0604020202020204" charset="0"/>
              </a:rPr>
              <a:t>Manual Processing; Overdue Cases</a:t>
            </a:r>
            <a:endParaRPr lang="en-US" sz="2400" b="1" dirty="0">
              <a:solidFill>
                <a:srgbClr val="002060"/>
              </a:solidFill>
              <a:latin typeface="Lato" panose="020B0604020202020204" charset="0"/>
            </a:endParaRP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251028" y="968515"/>
            <a:ext cx="8778247" cy="4614035"/>
          </a:xfrm>
        </p:spPr>
        <p:txBody>
          <a:bodyPr/>
          <a:lstStyle/>
          <a:p>
            <a:pPr>
              <a:lnSpc>
                <a:spcPct val="150000"/>
              </a:lnSpc>
            </a:pPr>
            <a:r>
              <a:rPr lang="en-SG" sz="1800" dirty="0">
                <a:solidFill>
                  <a:schemeClr val="tx1"/>
                </a:solidFill>
                <a:latin typeface="Lato" panose="020B0604020202020204" charset="0"/>
                <a:ea typeface="Arial"/>
                <a:cs typeface="Arial"/>
                <a:sym typeface="Arial"/>
              </a:rPr>
              <a:t>80% of</a:t>
            </a:r>
            <a:r>
              <a:rPr lang="en-SG" sz="1800" i="1" dirty="0">
                <a:solidFill>
                  <a:schemeClr val="tx1"/>
                </a:solidFill>
                <a:latin typeface="Lato" panose="020B0604020202020204" charset="0"/>
                <a:ea typeface="Arial"/>
                <a:cs typeface="Arial"/>
                <a:sym typeface="Arial"/>
              </a:rPr>
              <a:t> </a:t>
            </a:r>
            <a:r>
              <a:rPr lang="en-SG" sz="1800" dirty="0">
                <a:solidFill>
                  <a:schemeClr val="tx1"/>
                </a:solidFill>
                <a:latin typeface="Lato" panose="020B0604020202020204" charset="0"/>
                <a:ea typeface="Arial"/>
                <a:cs typeface="Arial"/>
                <a:sym typeface="Arial"/>
              </a:rPr>
              <a:t>municipal cases were recorded by public officers using pen and paper</a:t>
            </a:r>
          </a:p>
          <a:p>
            <a:pPr>
              <a:lnSpc>
                <a:spcPct val="150000"/>
              </a:lnSpc>
            </a:pPr>
            <a:r>
              <a:rPr lang="en-US" sz="1800" dirty="0">
                <a:solidFill>
                  <a:schemeClr val="tx1"/>
                </a:solidFill>
                <a:latin typeface="Lato" panose="020B0604020202020204" charset="0"/>
              </a:rPr>
              <a:t>Double &amp; onerous entry, with the greatest pain point being “</a:t>
            </a:r>
            <a:r>
              <a:rPr lang="en-US" sz="1800" b="1" dirty="0">
                <a:solidFill>
                  <a:schemeClr val="tx1"/>
                </a:solidFill>
                <a:latin typeface="Lato" panose="020B0604020202020204" charset="0"/>
              </a:rPr>
              <a:t>illegible handwriting </a:t>
            </a:r>
            <a:r>
              <a:rPr lang="en-US" sz="1800" dirty="0">
                <a:solidFill>
                  <a:schemeClr val="tx1"/>
                </a:solidFill>
                <a:latin typeface="Lato" panose="020B0604020202020204" charset="0"/>
              </a:rPr>
              <a:t>due to the pressure of time” </a:t>
            </a:r>
          </a:p>
          <a:p>
            <a:pPr>
              <a:lnSpc>
                <a:spcPct val="150000"/>
              </a:lnSpc>
            </a:pPr>
            <a:r>
              <a:rPr lang="en-SG" sz="1800" dirty="0">
                <a:solidFill>
                  <a:schemeClr val="tx1"/>
                </a:solidFill>
                <a:latin typeface="Lato" panose="020B0604020202020204" charset="0"/>
                <a:ea typeface="Arial"/>
                <a:cs typeface="Arial"/>
                <a:sym typeface="Arial"/>
              </a:rPr>
              <a:t>Excel-Based: Had to </a:t>
            </a:r>
            <a:r>
              <a:rPr lang="en-SG" sz="1800" b="1" dirty="0">
                <a:solidFill>
                  <a:schemeClr val="tx1"/>
                </a:solidFill>
                <a:latin typeface="Lato" panose="020B0604020202020204" charset="0"/>
                <a:ea typeface="Arial"/>
                <a:cs typeface="Arial"/>
                <a:sym typeface="Arial"/>
              </a:rPr>
              <a:t>manually update </a:t>
            </a:r>
            <a:r>
              <a:rPr lang="en-SG" sz="1800" dirty="0">
                <a:solidFill>
                  <a:schemeClr val="tx1"/>
                </a:solidFill>
                <a:latin typeface="Lato" panose="020B0604020202020204" charset="0"/>
                <a:ea typeface="Arial"/>
                <a:cs typeface="Arial"/>
                <a:sym typeface="Arial"/>
              </a:rPr>
              <a:t>the cases as and when they receive a reply from other agencies. </a:t>
            </a:r>
          </a:p>
          <a:p>
            <a:pPr>
              <a:lnSpc>
                <a:spcPct val="150000"/>
              </a:lnSpc>
            </a:pPr>
            <a:r>
              <a:rPr lang="en-SG" sz="1800" dirty="0">
                <a:solidFill>
                  <a:schemeClr val="tx1"/>
                </a:solidFill>
                <a:latin typeface="Lato" panose="020B0604020202020204" charset="0"/>
                <a:ea typeface="Arial"/>
                <a:cs typeface="Arial"/>
                <a:sym typeface="Arial"/>
              </a:rPr>
              <a:t>As such, they were </a:t>
            </a:r>
            <a:r>
              <a:rPr lang="en-SG" sz="1800" b="1" dirty="0">
                <a:solidFill>
                  <a:schemeClr val="tx1"/>
                </a:solidFill>
                <a:latin typeface="Lato" panose="020B0604020202020204" charset="0"/>
                <a:ea typeface="Arial"/>
                <a:cs typeface="Arial"/>
                <a:sym typeface="Arial"/>
              </a:rPr>
              <a:t>error prone</a:t>
            </a:r>
            <a:r>
              <a:rPr lang="en-SG" sz="1800" dirty="0">
                <a:solidFill>
                  <a:schemeClr val="tx1"/>
                </a:solidFill>
                <a:latin typeface="Lato" panose="020B0604020202020204" charset="0"/>
                <a:ea typeface="Arial"/>
                <a:cs typeface="Arial"/>
                <a:sym typeface="Arial"/>
              </a:rPr>
              <a:t>; </a:t>
            </a:r>
          </a:p>
          <a:p>
            <a:pPr lvl="1">
              <a:lnSpc>
                <a:spcPct val="150000"/>
              </a:lnSpc>
              <a:buFont typeface="Courier New" panose="02070309020205020404" pitchFamily="49" charset="0"/>
              <a:buChar char="o"/>
            </a:pPr>
            <a:r>
              <a:rPr lang="en-SG" sz="1800" dirty="0">
                <a:solidFill>
                  <a:schemeClr val="tx1"/>
                </a:solidFill>
                <a:latin typeface="Lato" panose="020B0604020202020204" charset="0"/>
                <a:ea typeface="Arial"/>
                <a:cs typeface="Arial"/>
                <a:sym typeface="Arial"/>
              </a:rPr>
              <a:t>About one quarter of these cases were overdue and </a:t>
            </a:r>
            <a:r>
              <a:rPr lang="en-SG" sz="1800" b="1" dirty="0">
                <a:solidFill>
                  <a:schemeClr val="tx1"/>
                </a:solidFill>
                <a:latin typeface="Lato" panose="020B0604020202020204" charset="0"/>
                <a:ea typeface="Arial"/>
                <a:cs typeface="Arial"/>
                <a:sym typeface="Arial"/>
              </a:rPr>
              <a:t>did not meet the service response time of 3 days</a:t>
            </a:r>
          </a:p>
          <a:p>
            <a:pPr lvl="1">
              <a:lnSpc>
                <a:spcPct val="150000"/>
              </a:lnSpc>
              <a:buFont typeface="Courier New" panose="02070309020205020404" pitchFamily="49" charset="0"/>
              <a:buChar char="o"/>
            </a:pPr>
            <a:r>
              <a:rPr lang="en-SG" sz="1800" dirty="0">
                <a:solidFill>
                  <a:schemeClr val="tx1"/>
                </a:solidFill>
                <a:latin typeface="Lato" panose="020B0604020202020204" charset="0"/>
                <a:ea typeface="Arial"/>
                <a:cs typeface="Arial"/>
                <a:sym typeface="Arial"/>
              </a:rPr>
              <a:t>Some “</a:t>
            </a:r>
            <a:r>
              <a:rPr lang="en-SG" sz="1800" b="1" dirty="0">
                <a:solidFill>
                  <a:schemeClr val="tx1"/>
                </a:solidFill>
                <a:latin typeface="Lato" panose="020B0604020202020204" charset="0"/>
                <a:ea typeface="Arial"/>
                <a:cs typeface="Arial"/>
                <a:sym typeface="Arial"/>
              </a:rPr>
              <a:t>lost in transmission</a:t>
            </a:r>
            <a:r>
              <a:rPr lang="en-SG" sz="1800" dirty="0">
                <a:solidFill>
                  <a:schemeClr val="tx1"/>
                </a:solidFill>
                <a:latin typeface="Lato" panose="020B0604020202020204" charset="0"/>
                <a:ea typeface="Arial"/>
                <a:cs typeface="Arial"/>
                <a:sym typeface="Arial"/>
              </a:rPr>
              <a:t>” as there were too many cases to track with no alert system</a:t>
            </a:r>
          </a:p>
          <a:p>
            <a:pPr lvl="1">
              <a:lnSpc>
                <a:spcPct val="150000"/>
              </a:lnSpc>
              <a:buFont typeface="Courier New" panose="02070309020205020404" pitchFamily="49" charset="0"/>
              <a:buChar char="o"/>
            </a:pPr>
            <a:r>
              <a:rPr lang="en-SG" sz="1800" dirty="0">
                <a:solidFill>
                  <a:schemeClr val="tx1"/>
                </a:solidFill>
                <a:latin typeface="Lato" panose="020B0604020202020204" charset="0"/>
                <a:ea typeface="Arial"/>
                <a:cs typeface="Arial"/>
                <a:sym typeface="Arial"/>
              </a:rPr>
              <a:t>Resulting in </a:t>
            </a:r>
            <a:r>
              <a:rPr lang="en-SG" sz="1800" b="1" dirty="0">
                <a:solidFill>
                  <a:schemeClr val="tx1"/>
                </a:solidFill>
                <a:latin typeface="Lato" panose="020B0604020202020204" charset="0"/>
                <a:ea typeface="Arial"/>
                <a:cs typeface="Arial"/>
                <a:sym typeface="Arial"/>
              </a:rPr>
              <a:t>poor service standards </a:t>
            </a:r>
            <a:r>
              <a:rPr lang="en-SG" sz="1800" dirty="0">
                <a:solidFill>
                  <a:schemeClr val="tx1"/>
                </a:solidFill>
                <a:latin typeface="Lato" panose="020B0604020202020204" charset="0"/>
                <a:ea typeface="Arial"/>
                <a:cs typeface="Arial"/>
                <a:sym typeface="Arial"/>
              </a:rPr>
              <a:t>to residents</a:t>
            </a:r>
          </a:p>
          <a:p>
            <a:pPr>
              <a:lnSpc>
                <a:spcPct val="150000"/>
              </a:lnSpc>
            </a:pPr>
            <a:endParaRPr lang="en-US" sz="1800" dirty="0">
              <a:latin typeface="Lato" panose="020B0604020202020204" charset="0"/>
            </a:endParaRPr>
          </a:p>
          <a:p>
            <a:pPr>
              <a:lnSpc>
                <a:spcPct val="150000"/>
              </a:lnSpc>
            </a:pPr>
            <a:endParaRPr lang="en-US" sz="1800" dirty="0">
              <a:latin typeface="Lato" panose="020B0604020202020204" charset="0"/>
            </a:endParaRPr>
          </a:p>
        </p:txBody>
      </p:sp>
      <p:sp>
        <p:nvSpPr>
          <p:cNvPr id="4" name="Slide Number Placeholder 3">
            <a:extLst>
              <a:ext uri="{FF2B5EF4-FFF2-40B4-BE49-F238E27FC236}">
                <a16:creationId xmlns:a16="http://schemas.microsoft.com/office/drawing/2014/main" id="{AB36A7BE-B495-4B1E-BA8D-FF5862D57D5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Lato" panose="020B0604020202020204" charset="0"/>
              </a:rPr>
              <a:t>15</a:t>
            </a:fld>
            <a:endParaRPr lang="en">
              <a:latin typeface="Lato" panose="020B0604020202020204" charset="0"/>
            </a:endParaRPr>
          </a:p>
        </p:txBody>
      </p:sp>
      <p:sp>
        <p:nvSpPr>
          <p:cNvPr id="6" name="Rectangle 5">
            <a:extLst>
              <a:ext uri="{FF2B5EF4-FFF2-40B4-BE49-F238E27FC236}">
                <a16:creationId xmlns:a16="http://schemas.microsoft.com/office/drawing/2014/main" id="{B7003A1C-2DBF-4163-B48E-9B66C800A01C}"/>
              </a:ext>
            </a:extLst>
          </p:cNvPr>
          <p:cNvSpPr/>
          <p:nvPr/>
        </p:nvSpPr>
        <p:spPr>
          <a:xfrm>
            <a:off x="744908" y="5582550"/>
            <a:ext cx="5960694" cy="947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2000" b="1" dirty="0">
                <a:solidFill>
                  <a:schemeClr val="tx1"/>
                </a:solidFill>
                <a:latin typeface="Lato" panose="020B0604020202020204" charset="0"/>
                <a:ea typeface="Arial"/>
                <a:cs typeface="Arial"/>
              </a:rPr>
              <a:t>As the frontline, public-facing service provider for government agencies, </a:t>
            </a:r>
            <a:r>
              <a:rPr lang="en-SG" sz="2000" b="1" dirty="0">
                <a:solidFill>
                  <a:srgbClr val="C00000"/>
                </a:solidFill>
                <a:latin typeface="Lato" panose="020B0604020202020204" charset="0"/>
                <a:ea typeface="Arial"/>
                <a:cs typeface="Arial"/>
              </a:rPr>
              <a:t>improving Service Delivery </a:t>
            </a:r>
            <a:r>
              <a:rPr lang="en-SG" sz="2000" b="1" dirty="0">
                <a:solidFill>
                  <a:schemeClr val="tx1"/>
                </a:solidFill>
                <a:latin typeface="Lato" panose="020B0604020202020204" charset="0"/>
                <a:ea typeface="Arial"/>
                <a:cs typeface="Arial"/>
              </a:rPr>
              <a:t>was a priority for the organisation. </a:t>
            </a:r>
            <a:endParaRPr lang="en-US" sz="2000" b="1" dirty="0">
              <a:solidFill>
                <a:schemeClr val="tx1"/>
              </a:solidFill>
              <a:latin typeface="Lato" panose="020B0604020202020204" charset="0"/>
              <a:ea typeface="Arial"/>
              <a:cs typeface="Arial"/>
            </a:endParaRPr>
          </a:p>
        </p:txBody>
      </p:sp>
      <p:pic>
        <p:nvPicPr>
          <p:cNvPr id="7" name="Picture 6">
            <a:extLst>
              <a:ext uri="{FF2B5EF4-FFF2-40B4-BE49-F238E27FC236}">
                <a16:creationId xmlns:a16="http://schemas.microsoft.com/office/drawing/2014/main" id="{CD686B82-3083-4D87-ADD2-5E73BA95DCAA}"/>
              </a:ext>
            </a:extLst>
          </p:cNvPr>
          <p:cNvPicPr>
            <a:picLocks noChangeAspect="1"/>
          </p:cNvPicPr>
          <p:nvPr/>
        </p:nvPicPr>
        <p:blipFill rotWithShape="1">
          <a:blip r:embed="rId3"/>
          <a:srcRect l="8379" r="21873" b="-3"/>
          <a:stretch/>
        </p:blipFill>
        <p:spPr>
          <a:xfrm>
            <a:off x="8042087" y="211059"/>
            <a:ext cx="643173" cy="926604"/>
          </a:xfrm>
          <a:prstGeom prst="rect">
            <a:avLst/>
          </a:prstGeom>
        </p:spPr>
      </p:pic>
      <p:pic>
        <p:nvPicPr>
          <p:cNvPr id="8" name="Picture 7">
            <a:extLst>
              <a:ext uri="{FF2B5EF4-FFF2-40B4-BE49-F238E27FC236}">
                <a16:creationId xmlns:a16="http://schemas.microsoft.com/office/drawing/2014/main" id="{448B19F4-E534-4220-9C1C-FB348CE1A951}"/>
              </a:ext>
            </a:extLst>
          </p:cNvPr>
          <p:cNvPicPr>
            <a:picLocks noChangeAspect="1"/>
          </p:cNvPicPr>
          <p:nvPr/>
        </p:nvPicPr>
        <p:blipFill rotWithShape="1">
          <a:blip r:embed="rId4"/>
          <a:srcRect r="66402" b="44558"/>
          <a:stretch/>
        </p:blipFill>
        <p:spPr>
          <a:xfrm>
            <a:off x="6822503" y="5258701"/>
            <a:ext cx="1541171" cy="1424184"/>
          </a:xfrm>
          <a:prstGeom prst="rect">
            <a:avLst/>
          </a:prstGeom>
        </p:spPr>
      </p:pic>
    </p:spTree>
    <p:extLst>
      <p:ext uri="{BB962C8B-B14F-4D97-AF65-F5344CB8AC3E}">
        <p14:creationId xmlns:p14="http://schemas.microsoft.com/office/powerpoint/2010/main" val="2442103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343228" y="278689"/>
            <a:ext cx="8593846" cy="1143000"/>
          </a:xfrm>
        </p:spPr>
        <p:txBody>
          <a:bodyPr/>
          <a:lstStyle/>
          <a:p>
            <a:r>
              <a:rPr lang="en-US" sz="2400" b="1" dirty="0">
                <a:solidFill>
                  <a:srgbClr val="002060"/>
                </a:solidFill>
                <a:latin typeface="Lato" panose="020B0604020202020204" charset="0"/>
              </a:rPr>
              <a:t>Pain Point 2:</a:t>
            </a:r>
            <a:br>
              <a:rPr lang="en-US" sz="2400" b="1" dirty="0">
                <a:solidFill>
                  <a:srgbClr val="002060"/>
                </a:solidFill>
                <a:latin typeface="Lato" panose="020B0604020202020204" charset="0"/>
              </a:rPr>
            </a:br>
            <a:r>
              <a:rPr lang="en-SG" sz="2400" b="1" dirty="0">
                <a:solidFill>
                  <a:srgbClr val="002060"/>
                </a:solidFill>
                <a:latin typeface="Lato" panose="020B0604020202020204" charset="0"/>
              </a:rPr>
              <a:t>No Integrated Platform;  Duplicated Processes</a:t>
            </a:r>
            <a:endParaRPr lang="en-US" sz="2400" b="1" dirty="0">
              <a:solidFill>
                <a:srgbClr val="002060"/>
              </a:solidFill>
              <a:latin typeface="Lato" panose="020B0604020202020204" charset="0"/>
            </a:endParaRP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343228" y="1556346"/>
            <a:ext cx="8778247" cy="3623121"/>
          </a:xfrm>
        </p:spPr>
        <p:txBody>
          <a:bodyPr/>
          <a:lstStyle/>
          <a:p>
            <a:pPr>
              <a:lnSpc>
                <a:spcPct val="150000"/>
              </a:lnSpc>
            </a:pPr>
            <a:r>
              <a:rPr lang="en-SG" sz="1800" dirty="0">
                <a:solidFill>
                  <a:srgbClr val="000000"/>
                </a:solidFill>
                <a:latin typeface="Lato" panose="020B0604020202020204" charset="0"/>
                <a:ea typeface="Arial"/>
                <a:cs typeface="Arial"/>
                <a:sym typeface="Arial"/>
              </a:rPr>
              <a:t>Case solutioning process involved many agencies, where each had its own rules with lack of coordination between one another.</a:t>
            </a:r>
          </a:p>
          <a:p>
            <a:pPr>
              <a:lnSpc>
                <a:spcPct val="150000"/>
              </a:lnSpc>
            </a:pPr>
            <a:r>
              <a:rPr lang="en-SG" sz="1800" dirty="0">
                <a:solidFill>
                  <a:srgbClr val="000000"/>
                </a:solidFill>
                <a:latin typeface="Lato" panose="020B0604020202020204" charset="0"/>
                <a:ea typeface="Arial"/>
                <a:cs typeface="Arial"/>
                <a:sym typeface="Arial"/>
              </a:rPr>
              <a:t>Complicated cases with no clear “owner” or those requiring joint </a:t>
            </a:r>
            <a:r>
              <a:rPr lang="en-SG" sz="1800" b="1" dirty="0">
                <a:solidFill>
                  <a:srgbClr val="000000"/>
                </a:solidFill>
                <a:latin typeface="Lato" panose="020B0604020202020204" charset="0"/>
                <a:ea typeface="Arial"/>
                <a:cs typeface="Arial"/>
                <a:sym typeface="Arial"/>
              </a:rPr>
              <a:t>solutioning efforts can be forwarded to up to five agencies, some taking weeks to decide whose agency this case fell under</a:t>
            </a:r>
            <a:r>
              <a:rPr lang="en-SG" sz="1800" dirty="0">
                <a:solidFill>
                  <a:srgbClr val="000000"/>
                </a:solidFill>
                <a:latin typeface="Lato" panose="020B0604020202020204" charset="0"/>
                <a:ea typeface="Arial"/>
                <a:cs typeface="Arial"/>
                <a:sym typeface="Arial"/>
              </a:rPr>
              <a:t>.</a:t>
            </a:r>
          </a:p>
          <a:p>
            <a:pPr>
              <a:lnSpc>
                <a:spcPct val="150000"/>
              </a:lnSpc>
            </a:pPr>
            <a:r>
              <a:rPr lang="en-SG" sz="1800" dirty="0">
                <a:solidFill>
                  <a:srgbClr val="000000"/>
                </a:solidFill>
                <a:latin typeface="Lato" panose="020B0604020202020204" charset="0"/>
                <a:ea typeface="Arial"/>
                <a:cs typeface="Arial"/>
                <a:sym typeface="Arial"/>
              </a:rPr>
              <a:t>This translated into higher transaction cost and poor service standards, where residents had to wait for the feedback to be resolved and be contacted by agency after agency</a:t>
            </a:r>
          </a:p>
          <a:p>
            <a:pPr>
              <a:lnSpc>
                <a:spcPct val="150000"/>
              </a:lnSpc>
            </a:pPr>
            <a:endParaRPr lang="en-US" sz="1800" dirty="0">
              <a:latin typeface="Lato" panose="020B0604020202020204" charset="0"/>
            </a:endParaRPr>
          </a:p>
          <a:p>
            <a:pPr>
              <a:lnSpc>
                <a:spcPct val="150000"/>
              </a:lnSpc>
            </a:pPr>
            <a:endParaRPr lang="en-US" sz="1800" dirty="0">
              <a:latin typeface="Lato" panose="020B0604020202020204" charset="0"/>
            </a:endParaRPr>
          </a:p>
        </p:txBody>
      </p:sp>
      <p:sp>
        <p:nvSpPr>
          <p:cNvPr id="4" name="Slide Number Placeholder 3">
            <a:extLst>
              <a:ext uri="{FF2B5EF4-FFF2-40B4-BE49-F238E27FC236}">
                <a16:creationId xmlns:a16="http://schemas.microsoft.com/office/drawing/2014/main" id="{AB36A7BE-B495-4B1E-BA8D-FF5862D57D5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Lato" panose="020B0604020202020204" charset="0"/>
              </a:rPr>
              <a:t>16</a:t>
            </a:fld>
            <a:endParaRPr lang="en">
              <a:latin typeface="Lato" panose="020B0604020202020204" charset="0"/>
            </a:endParaRPr>
          </a:p>
        </p:txBody>
      </p:sp>
      <p:sp>
        <p:nvSpPr>
          <p:cNvPr id="6" name="Rectangle 5">
            <a:extLst>
              <a:ext uri="{FF2B5EF4-FFF2-40B4-BE49-F238E27FC236}">
                <a16:creationId xmlns:a16="http://schemas.microsoft.com/office/drawing/2014/main" id="{B7003A1C-2DBF-4163-B48E-9B66C800A01C}"/>
              </a:ext>
            </a:extLst>
          </p:cNvPr>
          <p:cNvSpPr/>
          <p:nvPr/>
        </p:nvSpPr>
        <p:spPr>
          <a:xfrm>
            <a:off x="752055" y="5357592"/>
            <a:ext cx="5284376" cy="947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2000" b="1">
                <a:solidFill>
                  <a:schemeClr val="tx1"/>
                </a:solidFill>
                <a:latin typeface="Lato" panose="020B0604020202020204" charset="0"/>
                <a:ea typeface="Arial"/>
                <a:cs typeface="Arial"/>
              </a:rPr>
              <a:t>Agencies’ Systems did not talk; lacked a Whole-of-Government approach. </a:t>
            </a:r>
            <a:endParaRPr lang="en-US" sz="2000" b="1">
              <a:solidFill>
                <a:schemeClr val="tx1"/>
              </a:solidFill>
              <a:latin typeface="Lato" panose="020B0604020202020204" charset="0"/>
              <a:ea typeface="Arial"/>
              <a:cs typeface="Arial"/>
            </a:endParaRPr>
          </a:p>
        </p:txBody>
      </p:sp>
      <p:pic>
        <p:nvPicPr>
          <p:cNvPr id="5" name="Picture 4">
            <a:extLst>
              <a:ext uri="{FF2B5EF4-FFF2-40B4-BE49-F238E27FC236}">
                <a16:creationId xmlns:a16="http://schemas.microsoft.com/office/drawing/2014/main" id="{382ABCF1-DC58-4E11-A3E1-8D564047D285}"/>
              </a:ext>
            </a:extLst>
          </p:cNvPr>
          <p:cNvPicPr>
            <a:picLocks noChangeAspect="1"/>
          </p:cNvPicPr>
          <p:nvPr/>
        </p:nvPicPr>
        <p:blipFill>
          <a:blip r:embed="rId3"/>
          <a:stretch>
            <a:fillRect/>
          </a:stretch>
        </p:blipFill>
        <p:spPr>
          <a:xfrm>
            <a:off x="6209875" y="4744927"/>
            <a:ext cx="2819400" cy="1619250"/>
          </a:xfrm>
          <a:prstGeom prst="rect">
            <a:avLst/>
          </a:prstGeom>
        </p:spPr>
      </p:pic>
    </p:spTree>
    <p:extLst>
      <p:ext uri="{BB962C8B-B14F-4D97-AF65-F5344CB8AC3E}">
        <p14:creationId xmlns:p14="http://schemas.microsoft.com/office/powerpoint/2010/main" val="162859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435429" y="153503"/>
            <a:ext cx="8593846" cy="1143000"/>
          </a:xfrm>
        </p:spPr>
        <p:txBody>
          <a:bodyPr/>
          <a:lstStyle/>
          <a:p>
            <a:r>
              <a:rPr lang="en-US" sz="2400" b="1" dirty="0">
                <a:solidFill>
                  <a:srgbClr val="002060"/>
                </a:solidFill>
                <a:latin typeface="Lato" panose="020B0604020202020204" charset="0"/>
              </a:rPr>
              <a:t>Pain Point 3:</a:t>
            </a:r>
            <a:br>
              <a:rPr lang="en-US" sz="2400" b="1" dirty="0">
                <a:solidFill>
                  <a:srgbClr val="002060"/>
                </a:solidFill>
                <a:latin typeface="Lato" panose="020B0604020202020204" charset="0"/>
              </a:rPr>
            </a:br>
            <a:r>
              <a:rPr lang="en-SG" sz="2400" b="1" dirty="0">
                <a:solidFill>
                  <a:srgbClr val="002060"/>
                </a:solidFill>
                <a:latin typeface="Lato" panose="020B0604020202020204" charset="0"/>
              </a:rPr>
              <a:t>Multiple Service Nodes; No Common Frontline</a:t>
            </a:r>
            <a:endParaRPr lang="en-US" sz="2400" b="1" dirty="0">
              <a:solidFill>
                <a:srgbClr val="002060"/>
              </a:solidFill>
              <a:latin typeface="Lato" panose="020B0604020202020204" charset="0"/>
            </a:endParaRP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343228" y="1465944"/>
            <a:ext cx="8778247" cy="4399656"/>
          </a:xfrm>
        </p:spPr>
        <p:txBody>
          <a:bodyPr/>
          <a:lstStyle/>
          <a:p>
            <a:pPr>
              <a:lnSpc>
                <a:spcPct val="150000"/>
              </a:lnSpc>
            </a:pPr>
            <a:r>
              <a:rPr lang="en-SG" sz="1800" dirty="0">
                <a:solidFill>
                  <a:srgbClr val="000000"/>
                </a:solidFill>
                <a:latin typeface="Lato" panose="020B0604020202020204" charset="0"/>
                <a:ea typeface="Arial"/>
                <a:cs typeface="Arial"/>
                <a:sym typeface="Arial"/>
              </a:rPr>
              <a:t>The resident would be </a:t>
            </a:r>
            <a:r>
              <a:rPr lang="en-SG" sz="1800" b="1" dirty="0">
                <a:solidFill>
                  <a:srgbClr val="000000"/>
                </a:solidFill>
                <a:latin typeface="Lato" panose="020B0604020202020204" charset="0"/>
                <a:ea typeface="Arial"/>
                <a:cs typeface="Arial"/>
                <a:sym typeface="Arial"/>
              </a:rPr>
              <a:t>faced with different public officers</a:t>
            </a:r>
          </a:p>
          <a:p>
            <a:pPr>
              <a:lnSpc>
                <a:spcPct val="150000"/>
              </a:lnSpc>
            </a:pPr>
            <a:r>
              <a:rPr lang="en-SG" sz="1800" dirty="0">
                <a:solidFill>
                  <a:srgbClr val="000000"/>
                </a:solidFill>
                <a:latin typeface="Lato" panose="020B0604020202020204" charset="0"/>
                <a:ea typeface="Arial"/>
                <a:cs typeface="Arial"/>
                <a:sym typeface="Arial"/>
              </a:rPr>
              <a:t>The officer collecting the case, is likely to be different from the officer processing the case, which is also likely to be different from the last officer contacting the resident to close the loop – </a:t>
            </a:r>
            <a:r>
              <a:rPr lang="en-SG" sz="1800" b="1" dirty="0">
                <a:solidFill>
                  <a:srgbClr val="000000"/>
                </a:solidFill>
                <a:latin typeface="Lato" panose="020B0604020202020204" charset="0"/>
                <a:ea typeface="Arial"/>
                <a:cs typeface="Arial"/>
                <a:sym typeface="Arial"/>
              </a:rPr>
              <a:t>1 resident facing at least 3 officers per case</a:t>
            </a:r>
          </a:p>
          <a:p>
            <a:pPr>
              <a:lnSpc>
                <a:spcPct val="150000"/>
              </a:lnSpc>
            </a:pPr>
            <a:r>
              <a:rPr lang="en-SG" sz="1800" dirty="0">
                <a:solidFill>
                  <a:srgbClr val="000000"/>
                </a:solidFill>
                <a:latin typeface="Lato" panose="020B0604020202020204" charset="0"/>
                <a:ea typeface="Arial"/>
                <a:cs typeface="Arial"/>
                <a:sym typeface="Arial"/>
              </a:rPr>
              <a:t>There </a:t>
            </a:r>
            <a:r>
              <a:rPr lang="en-SG" sz="1800" b="1" dirty="0">
                <a:solidFill>
                  <a:srgbClr val="000000"/>
                </a:solidFill>
                <a:latin typeface="Lato" panose="020B0604020202020204" charset="0"/>
                <a:ea typeface="Arial"/>
                <a:cs typeface="Arial"/>
                <a:sym typeface="Arial"/>
              </a:rPr>
              <a:t>lacked a single point of contact</a:t>
            </a:r>
            <a:r>
              <a:rPr lang="en-SG" sz="1800" dirty="0">
                <a:solidFill>
                  <a:srgbClr val="000000"/>
                </a:solidFill>
                <a:latin typeface="Lato" panose="020B0604020202020204" charset="0"/>
                <a:ea typeface="Arial"/>
                <a:cs typeface="Arial"/>
                <a:sym typeface="Arial"/>
              </a:rPr>
              <a:t>, and frustrated residents had to be redirected from agency to agency, officer to officer.</a:t>
            </a:r>
            <a:endParaRPr lang="en-US" sz="1800" dirty="0">
              <a:solidFill>
                <a:srgbClr val="000000"/>
              </a:solidFill>
              <a:latin typeface="Lato" panose="020B0604020202020204" charset="0"/>
              <a:ea typeface="Arial"/>
              <a:cs typeface="Arial"/>
              <a:sym typeface="Arial"/>
            </a:endParaRPr>
          </a:p>
          <a:p>
            <a:pPr>
              <a:lnSpc>
                <a:spcPct val="150000"/>
              </a:lnSpc>
            </a:pPr>
            <a:endParaRPr lang="en-SG" sz="1800" dirty="0">
              <a:solidFill>
                <a:srgbClr val="000000"/>
              </a:solidFill>
              <a:latin typeface="Lato" panose="020B0604020202020204" charset="0"/>
              <a:ea typeface="Arial"/>
              <a:cs typeface="Arial"/>
              <a:sym typeface="Arial"/>
            </a:endParaRPr>
          </a:p>
          <a:p>
            <a:pPr>
              <a:lnSpc>
                <a:spcPct val="150000"/>
              </a:lnSpc>
            </a:pPr>
            <a:endParaRPr lang="en-US" sz="1800" dirty="0">
              <a:latin typeface="Lato" panose="020B0604020202020204" charset="0"/>
            </a:endParaRPr>
          </a:p>
          <a:p>
            <a:pPr>
              <a:lnSpc>
                <a:spcPct val="150000"/>
              </a:lnSpc>
            </a:pPr>
            <a:endParaRPr lang="en-US" sz="1800" dirty="0">
              <a:latin typeface="Lato" panose="020B0604020202020204" charset="0"/>
            </a:endParaRPr>
          </a:p>
        </p:txBody>
      </p:sp>
      <p:sp>
        <p:nvSpPr>
          <p:cNvPr id="4" name="Slide Number Placeholder 3">
            <a:extLst>
              <a:ext uri="{FF2B5EF4-FFF2-40B4-BE49-F238E27FC236}">
                <a16:creationId xmlns:a16="http://schemas.microsoft.com/office/drawing/2014/main" id="{AB36A7BE-B495-4B1E-BA8D-FF5862D57D5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Lato" panose="020B0604020202020204" charset="0"/>
              </a:rPr>
              <a:t>17</a:t>
            </a:fld>
            <a:endParaRPr lang="en">
              <a:latin typeface="Lato" panose="020B0604020202020204" charset="0"/>
            </a:endParaRPr>
          </a:p>
        </p:txBody>
      </p:sp>
      <p:sp>
        <p:nvSpPr>
          <p:cNvPr id="6" name="Rectangle 5">
            <a:extLst>
              <a:ext uri="{FF2B5EF4-FFF2-40B4-BE49-F238E27FC236}">
                <a16:creationId xmlns:a16="http://schemas.microsoft.com/office/drawing/2014/main" id="{B7003A1C-2DBF-4163-B48E-9B66C800A01C}"/>
              </a:ext>
            </a:extLst>
          </p:cNvPr>
          <p:cNvSpPr/>
          <p:nvPr/>
        </p:nvSpPr>
        <p:spPr>
          <a:xfrm>
            <a:off x="683652" y="5060753"/>
            <a:ext cx="5284376" cy="94705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2000" b="1">
                <a:solidFill>
                  <a:schemeClr val="tx1"/>
                </a:solidFill>
                <a:latin typeface="Lato" panose="020B0604020202020204" charset="0"/>
                <a:ea typeface="Arial"/>
                <a:cs typeface="Arial"/>
              </a:rPr>
              <a:t>Need for Common Front Line </a:t>
            </a:r>
            <a:br>
              <a:rPr lang="en-SG" sz="2000" b="1">
                <a:solidFill>
                  <a:schemeClr val="tx1"/>
                </a:solidFill>
                <a:latin typeface="Lato" panose="020B0604020202020204" charset="0"/>
                <a:ea typeface="Arial"/>
                <a:cs typeface="Arial"/>
              </a:rPr>
            </a:br>
            <a:r>
              <a:rPr lang="en-SG" sz="2000" b="1">
                <a:solidFill>
                  <a:schemeClr val="tx1"/>
                </a:solidFill>
                <a:latin typeface="Lato" panose="020B0604020202020204" charset="0"/>
                <a:ea typeface="Arial"/>
                <a:cs typeface="Arial"/>
              </a:rPr>
              <a:t>– Abide by “No Wrong Door Policy”</a:t>
            </a:r>
            <a:endParaRPr lang="en-US" sz="2000" b="1">
              <a:solidFill>
                <a:schemeClr val="tx1"/>
              </a:solidFill>
              <a:latin typeface="Lato" panose="020B0604020202020204" charset="0"/>
              <a:ea typeface="Arial"/>
              <a:cs typeface="Arial"/>
            </a:endParaRPr>
          </a:p>
        </p:txBody>
      </p:sp>
      <p:pic>
        <p:nvPicPr>
          <p:cNvPr id="8" name="Picture 7">
            <a:extLst>
              <a:ext uri="{FF2B5EF4-FFF2-40B4-BE49-F238E27FC236}">
                <a16:creationId xmlns:a16="http://schemas.microsoft.com/office/drawing/2014/main" id="{6EFEC08A-7FA3-42DC-B0CA-9A77C8AD3F59}"/>
              </a:ext>
            </a:extLst>
          </p:cNvPr>
          <p:cNvPicPr>
            <a:picLocks noChangeAspect="1"/>
          </p:cNvPicPr>
          <p:nvPr/>
        </p:nvPicPr>
        <p:blipFill>
          <a:blip r:embed="rId3"/>
          <a:stretch>
            <a:fillRect/>
          </a:stretch>
        </p:blipFill>
        <p:spPr>
          <a:xfrm>
            <a:off x="6308452" y="4803159"/>
            <a:ext cx="1714493" cy="1618006"/>
          </a:xfrm>
          <a:prstGeom prst="rect">
            <a:avLst/>
          </a:prstGeom>
        </p:spPr>
      </p:pic>
    </p:spTree>
    <p:extLst>
      <p:ext uri="{BB962C8B-B14F-4D97-AF65-F5344CB8AC3E}">
        <p14:creationId xmlns:p14="http://schemas.microsoft.com/office/powerpoint/2010/main" val="3200189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401425" y="182710"/>
            <a:ext cx="8593846" cy="1143000"/>
          </a:xfrm>
        </p:spPr>
        <p:txBody>
          <a:bodyPr/>
          <a:lstStyle/>
          <a:p>
            <a:r>
              <a:rPr lang="en-US" sz="2400" b="1" dirty="0">
                <a:solidFill>
                  <a:srgbClr val="002060"/>
                </a:solidFill>
                <a:latin typeface="Lato" panose="020B0604020202020204" charset="0"/>
              </a:rPr>
              <a:t>Pain Point 4:</a:t>
            </a:r>
            <a:br>
              <a:rPr lang="en-US" sz="2400" b="1" dirty="0">
                <a:solidFill>
                  <a:srgbClr val="002060"/>
                </a:solidFill>
                <a:latin typeface="Lato" panose="020B0604020202020204" charset="0"/>
              </a:rPr>
            </a:br>
            <a:r>
              <a:rPr lang="en-SG" sz="2400" b="1" dirty="0">
                <a:solidFill>
                  <a:srgbClr val="002060"/>
                </a:solidFill>
                <a:latin typeface="Lato" panose="020B0604020202020204" charset="0"/>
              </a:rPr>
              <a:t>System Security</a:t>
            </a:r>
            <a:endParaRPr lang="en-US" sz="2400" b="1" dirty="0">
              <a:solidFill>
                <a:srgbClr val="002060"/>
              </a:solidFill>
              <a:latin typeface="Lato" panose="020B0604020202020204" charset="0"/>
            </a:endParaRP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217024" y="1411197"/>
            <a:ext cx="8778247" cy="3623121"/>
          </a:xfrm>
        </p:spPr>
        <p:txBody>
          <a:bodyPr/>
          <a:lstStyle/>
          <a:p>
            <a:pPr>
              <a:lnSpc>
                <a:spcPct val="150000"/>
              </a:lnSpc>
            </a:pPr>
            <a:r>
              <a:rPr lang="en-US" sz="1800" dirty="0">
                <a:solidFill>
                  <a:srgbClr val="000000"/>
                </a:solidFill>
                <a:latin typeface="Lato" panose="020B0604020202020204" charset="0"/>
                <a:ea typeface="Arial"/>
                <a:cs typeface="Arial"/>
                <a:sym typeface="Arial"/>
              </a:rPr>
              <a:t>Each business unit had its own way of data management and this </a:t>
            </a:r>
            <a:r>
              <a:rPr lang="en-US" sz="1800" b="1" dirty="0">
                <a:solidFill>
                  <a:srgbClr val="000000"/>
                </a:solidFill>
                <a:latin typeface="Lato" panose="020B0604020202020204" charset="0"/>
                <a:ea typeface="Arial"/>
                <a:cs typeface="Arial"/>
                <a:sym typeface="Arial"/>
              </a:rPr>
              <a:t>placed data at a greater risk of exposure</a:t>
            </a:r>
          </a:p>
          <a:p>
            <a:pPr>
              <a:lnSpc>
                <a:spcPct val="150000"/>
              </a:lnSpc>
            </a:pPr>
            <a:r>
              <a:rPr lang="en-SG" sz="1800" dirty="0">
                <a:solidFill>
                  <a:srgbClr val="000000"/>
                </a:solidFill>
                <a:latin typeface="Lato" panose="020B0604020202020204" charset="0"/>
                <a:ea typeface="Arial"/>
                <a:cs typeface="Arial"/>
                <a:sym typeface="Arial"/>
              </a:rPr>
              <a:t>With the introduction of Internet Separation for all government devices, it called for a more secure hosting of data, than relying on excel spreadsheet or secured cloud storage. </a:t>
            </a:r>
          </a:p>
          <a:p>
            <a:pPr>
              <a:lnSpc>
                <a:spcPct val="150000"/>
              </a:lnSpc>
            </a:pPr>
            <a:r>
              <a:rPr lang="en-SG" sz="1800" dirty="0">
                <a:solidFill>
                  <a:srgbClr val="000000"/>
                </a:solidFill>
                <a:latin typeface="Lato" panose="020B0604020202020204" charset="0"/>
                <a:ea typeface="Arial"/>
                <a:cs typeface="Arial"/>
                <a:sym typeface="Arial"/>
              </a:rPr>
              <a:t>The availability of Government Data Centre (GDC) provided </a:t>
            </a:r>
            <a:r>
              <a:rPr lang="en-SG" sz="1800" b="1" dirty="0">
                <a:solidFill>
                  <a:srgbClr val="000000"/>
                </a:solidFill>
                <a:latin typeface="Lato" panose="020B0604020202020204" charset="0"/>
                <a:ea typeface="Arial"/>
                <a:cs typeface="Arial"/>
                <a:sym typeface="Arial"/>
              </a:rPr>
              <a:t>a viable option for secure hosting </a:t>
            </a:r>
            <a:r>
              <a:rPr lang="en-SG" sz="1800" dirty="0">
                <a:solidFill>
                  <a:srgbClr val="000000"/>
                </a:solidFill>
                <a:latin typeface="Lato" panose="020B0604020202020204" charset="0"/>
                <a:ea typeface="Arial"/>
                <a:cs typeface="Arial"/>
                <a:sym typeface="Arial"/>
              </a:rPr>
              <a:t>that the organisation needed to turn to. </a:t>
            </a:r>
            <a:endParaRPr lang="en-US" sz="1800" dirty="0">
              <a:solidFill>
                <a:srgbClr val="000000"/>
              </a:solidFill>
              <a:latin typeface="Lato" panose="020B0604020202020204" charset="0"/>
              <a:ea typeface="Arial"/>
              <a:cs typeface="Arial"/>
              <a:sym typeface="Arial"/>
            </a:endParaRPr>
          </a:p>
          <a:p>
            <a:pPr>
              <a:lnSpc>
                <a:spcPct val="150000"/>
              </a:lnSpc>
            </a:pPr>
            <a:endParaRPr lang="en-SG" sz="1800" dirty="0">
              <a:solidFill>
                <a:srgbClr val="000000"/>
              </a:solidFill>
              <a:latin typeface="Lato" panose="020B0604020202020204" charset="0"/>
              <a:ea typeface="Arial"/>
              <a:cs typeface="Arial"/>
              <a:sym typeface="Arial"/>
            </a:endParaRPr>
          </a:p>
          <a:p>
            <a:pPr>
              <a:lnSpc>
                <a:spcPct val="150000"/>
              </a:lnSpc>
            </a:pPr>
            <a:endParaRPr lang="en-US" sz="1800" dirty="0">
              <a:latin typeface="Lato" panose="020B0604020202020204" charset="0"/>
            </a:endParaRPr>
          </a:p>
          <a:p>
            <a:pPr>
              <a:lnSpc>
                <a:spcPct val="150000"/>
              </a:lnSpc>
            </a:pPr>
            <a:endParaRPr lang="en-US" sz="1800" dirty="0">
              <a:latin typeface="Lato" panose="020B0604020202020204" charset="0"/>
            </a:endParaRPr>
          </a:p>
        </p:txBody>
      </p:sp>
      <p:sp>
        <p:nvSpPr>
          <p:cNvPr id="4" name="Slide Number Placeholder 3">
            <a:extLst>
              <a:ext uri="{FF2B5EF4-FFF2-40B4-BE49-F238E27FC236}">
                <a16:creationId xmlns:a16="http://schemas.microsoft.com/office/drawing/2014/main" id="{AB36A7BE-B495-4B1E-BA8D-FF5862D57D5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latin typeface="Lato" panose="020B0604020202020204" charset="0"/>
              </a:rPr>
              <a:t>18</a:t>
            </a:fld>
            <a:endParaRPr lang="en">
              <a:latin typeface="Lato" panose="020B0604020202020204" charset="0"/>
            </a:endParaRPr>
          </a:p>
        </p:txBody>
      </p:sp>
      <p:sp>
        <p:nvSpPr>
          <p:cNvPr id="6" name="Rectangle 5">
            <a:extLst>
              <a:ext uri="{FF2B5EF4-FFF2-40B4-BE49-F238E27FC236}">
                <a16:creationId xmlns:a16="http://schemas.microsoft.com/office/drawing/2014/main" id="{B7003A1C-2DBF-4163-B48E-9B66C800A01C}"/>
              </a:ext>
            </a:extLst>
          </p:cNvPr>
          <p:cNvSpPr/>
          <p:nvPr/>
        </p:nvSpPr>
        <p:spPr>
          <a:xfrm>
            <a:off x="585681" y="5034318"/>
            <a:ext cx="5749805" cy="108057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2000" b="1">
                <a:solidFill>
                  <a:schemeClr val="tx1"/>
                </a:solidFill>
                <a:latin typeface="Lato" panose="020B0604020202020204" charset="0"/>
                <a:ea typeface="Arial"/>
                <a:cs typeface="Arial"/>
              </a:rPr>
              <a:t>Need for greater data and system security</a:t>
            </a:r>
            <a:endParaRPr lang="en-US" sz="2000" b="1">
              <a:solidFill>
                <a:schemeClr val="tx1"/>
              </a:solidFill>
              <a:latin typeface="Lato" panose="020B0604020202020204" charset="0"/>
              <a:ea typeface="Arial"/>
              <a:cs typeface="Arial"/>
            </a:endParaRPr>
          </a:p>
        </p:txBody>
      </p:sp>
      <p:pic>
        <p:nvPicPr>
          <p:cNvPr id="5" name="Picture 4">
            <a:extLst>
              <a:ext uri="{FF2B5EF4-FFF2-40B4-BE49-F238E27FC236}">
                <a16:creationId xmlns:a16="http://schemas.microsoft.com/office/drawing/2014/main" id="{0B9B7CAD-5DD0-4A96-A26B-CBA8895D0E57}"/>
              </a:ext>
            </a:extLst>
          </p:cNvPr>
          <p:cNvPicPr>
            <a:picLocks noChangeAspect="1"/>
          </p:cNvPicPr>
          <p:nvPr/>
        </p:nvPicPr>
        <p:blipFill>
          <a:blip r:embed="rId3"/>
          <a:stretch>
            <a:fillRect/>
          </a:stretch>
        </p:blipFill>
        <p:spPr>
          <a:xfrm>
            <a:off x="6735323" y="4926148"/>
            <a:ext cx="1603135" cy="1683658"/>
          </a:xfrm>
          <a:prstGeom prst="rect">
            <a:avLst/>
          </a:prstGeom>
        </p:spPr>
      </p:pic>
    </p:spTree>
    <p:extLst>
      <p:ext uri="{BB962C8B-B14F-4D97-AF65-F5344CB8AC3E}">
        <p14:creationId xmlns:p14="http://schemas.microsoft.com/office/powerpoint/2010/main" val="144270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685675" y="1436620"/>
            <a:ext cx="7772400" cy="1546500"/>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None/>
            </a:pPr>
            <a:r>
              <a:rPr lang="en" sz="3600" dirty="0">
                <a:solidFill>
                  <a:schemeClr val="bg1"/>
                </a:solidFill>
                <a:latin typeface="Lato" panose="020B0604020202020204" charset="0"/>
              </a:rPr>
              <a:t>CONSIDERATIONS </a:t>
            </a:r>
            <a:r>
              <a:rPr lang="en-US" sz="3600" dirty="0">
                <a:solidFill>
                  <a:schemeClr val="bg1"/>
                </a:solidFill>
                <a:latin typeface="Lato" panose="020B0604020202020204" charset="0"/>
              </a:rPr>
              <a:t>THAT PUSHED FOR PROJECT DEVELOPMENT</a:t>
            </a:r>
            <a:endParaRPr sz="3600" dirty="0">
              <a:solidFill>
                <a:schemeClr val="bg1"/>
              </a:solidFill>
              <a:latin typeface="Lato" panose="020B0604020202020204" charset="0"/>
            </a:endParaRPr>
          </a:p>
        </p:txBody>
      </p:sp>
      <p:sp>
        <p:nvSpPr>
          <p:cNvPr id="112" name="Shape 112"/>
          <p:cNvSpPr txBox="1">
            <a:spLocks noGrp="1"/>
          </p:cNvSpPr>
          <p:nvPr>
            <p:ph type="subTitle" idx="1"/>
          </p:nvPr>
        </p:nvSpPr>
        <p:spPr>
          <a:xfrm>
            <a:off x="685675" y="3466775"/>
            <a:ext cx="7772400" cy="1046400"/>
          </a:xfrm>
          <a:prstGeom prst="rect">
            <a:avLst/>
          </a:prstGeom>
        </p:spPr>
        <p:txBody>
          <a:bodyPr spcFirstLastPara="1" wrap="square" lIns="91425" tIns="91425" rIns="91425" bIns="91425" anchor="t" anchorCtr="0">
            <a:noAutofit/>
          </a:bodyPr>
          <a:lstStyle/>
          <a:p>
            <a:pPr marL="0" indent="0"/>
            <a:r>
              <a:rPr lang="en-US" sz="3600" dirty="0">
                <a:latin typeface="Lato" panose="020B0604020202020204" charset="0"/>
              </a:rPr>
              <a:t>Why so urgent?</a:t>
            </a:r>
          </a:p>
        </p:txBody>
      </p:sp>
      <p:sp>
        <p:nvSpPr>
          <p:cNvPr id="5" name="Shape 112">
            <a:extLst>
              <a:ext uri="{FF2B5EF4-FFF2-40B4-BE49-F238E27FC236}">
                <a16:creationId xmlns:a16="http://schemas.microsoft.com/office/drawing/2014/main" id="{CE006E20-3D44-4B19-BD68-4B4A0DB5CE22}"/>
              </a:ext>
            </a:extLst>
          </p:cNvPr>
          <p:cNvSpPr txBox="1">
            <a:spLocks/>
          </p:cNvSpPr>
          <p:nvPr/>
        </p:nvSpPr>
        <p:spPr>
          <a:xfrm>
            <a:off x="685800" y="5596780"/>
            <a:ext cx="7772400" cy="10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1pPr>
            <a:lvl2pPr marL="914400" marR="0" lvl="1" indent="-3810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2pPr>
            <a:lvl3pPr marL="1371600" marR="0" lvl="2" indent="-3810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3pPr>
            <a:lvl4pPr marL="1828800" marR="0" lvl="3"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4pPr>
            <a:lvl5pPr marL="2286000" marR="0" lvl="4"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5pPr>
            <a:lvl6pPr marL="2743200" marR="0" lvl="5"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6pPr>
            <a:lvl7pPr marL="3200400" marR="0" lvl="6"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7pPr>
            <a:lvl8pPr marL="3657600" marR="0" lvl="7"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8pPr>
            <a:lvl9pPr marL="4114800" marR="0" lvl="8"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9pPr>
          </a:lstStyle>
          <a:p>
            <a:pPr marL="0" indent="0"/>
            <a:r>
              <a:rPr lang="en-US" sz="2000" dirty="0">
                <a:solidFill>
                  <a:schemeClr val="tx1"/>
                </a:solidFill>
                <a:latin typeface="Lato" panose="020B0604020202020204" charset="0"/>
              </a:rPr>
              <a:t>Used proactively &amp; reactively throughout Project M</a:t>
            </a:r>
          </a:p>
        </p:txBody>
      </p:sp>
      <p:sp>
        <p:nvSpPr>
          <p:cNvPr id="8" name="Rectangle 7">
            <a:extLst>
              <a:ext uri="{FF2B5EF4-FFF2-40B4-BE49-F238E27FC236}">
                <a16:creationId xmlns:a16="http://schemas.microsoft.com/office/drawing/2014/main" id="{257694DE-420A-400A-9E88-D3649A1442C8}"/>
              </a:ext>
            </a:extLst>
          </p:cNvPr>
          <p:cNvSpPr/>
          <p:nvPr/>
        </p:nvSpPr>
        <p:spPr>
          <a:xfrm>
            <a:off x="512999" y="6196730"/>
            <a:ext cx="7221849" cy="369332"/>
          </a:xfrm>
          <a:prstGeom prst="rect">
            <a:avLst/>
          </a:prstGeom>
        </p:spPr>
        <p:txBody>
          <a:bodyPr wrap="none">
            <a:spAutoFit/>
          </a:bodyPr>
          <a:lstStyle/>
          <a:p>
            <a:r>
              <a:rPr lang="en-SG" sz="1800" b="1" dirty="0">
                <a:latin typeface="Lato" panose="020B0604020202020204" charset="0"/>
              </a:rPr>
              <a:t>	</a:t>
            </a:r>
            <a:r>
              <a:rPr lang="en-SG" sz="1800" dirty="0">
                <a:latin typeface="Lato" panose="020B0604020202020204" charset="0"/>
              </a:rPr>
              <a:t>Presented</a:t>
            </a:r>
            <a:r>
              <a:rPr lang="en-SG" sz="1800" b="1" dirty="0">
                <a:latin typeface="Lato" panose="020B0604020202020204" charset="0"/>
              </a:rPr>
              <a:t> </a:t>
            </a:r>
            <a:r>
              <a:rPr lang="en-SG" sz="1800" dirty="0">
                <a:latin typeface="Lato" panose="020B0604020202020204" charset="0"/>
              </a:rPr>
              <a:t>By</a:t>
            </a:r>
            <a:r>
              <a:rPr lang="en-SG" sz="1800" b="1" dirty="0">
                <a:latin typeface="Lato" panose="020B0604020202020204" charset="0"/>
              </a:rPr>
              <a:t> </a:t>
            </a:r>
            <a:r>
              <a:rPr lang="en-SG" sz="1800" b="1" dirty="0" err="1">
                <a:latin typeface="Lato" panose="020B0604020202020204" charset="0"/>
              </a:rPr>
              <a:t>Charu</a:t>
            </a:r>
            <a:r>
              <a:rPr lang="en-SG" sz="1800" b="1" dirty="0">
                <a:latin typeface="Lato" panose="020B0604020202020204" charset="0"/>
              </a:rPr>
              <a:t> Malik</a:t>
            </a:r>
            <a:r>
              <a:rPr lang="en-SG" sz="1800" dirty="0">
                <a:latin typeface="Lato" panose="020B0604020202020204" charset="0"/>
              </a:rPr>
              <a:t>​, Environmental Modelling Analyst</a:t>
            </a:r>
            <a:endParaRPr lang="en-US" sz="1800" dirty="0">
              <a:latin typeface="Lato"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5F9C0-2083-4733-924A-4806FCA8E7C4}"/>
              </a:ext>
            </a:extLst>
          </p:cNvPr>
          <p:cNvSpPr>
            <a:spLocks noGrp="1"/>
          </p:cNvSpPr>
          <p:nvPr>
            <p:ph type="title"/>
          </p:nvPr>
        </p:nvSpPr>
        <p:spPr>
          <a:xfrm>
            <a:off x="801380" y="211281"/>
            <a:ext cx="7586875" cy="525824"/>
          </a:xfrm>
        </p:spPr>
        <p:txBody>
          <a:bodyPr/>
          <a:lstStyle/>
          <a:p>
            <a:r>
              <a:rPr lang="en-US" sz="2400" b="1" dirty="0">
                <a:solidFill>
                  <a:srgbClr val="002060"/>
                </a:solidFill>
                <a:latin typeface="Lato" panose="020B0604020202020204" charset="0"/>
              </a:rPr>
              <a:t>OUR CONSULTANCY EXPERTISE</a:t>
            </a:r>
          </a:p>
        </p:txBody>
      </p:sp>
      <p:sp>
        <p:nvSpPr>
          <p:cNvPr id="4" name="Slide Number Placeholder 3">
            <a:extLst>
              <a:ext uri="{FF2B5EF4-FFF2-40B4-BE49-F238E27FC236}">
                <a16:creationId xmlns:a16="http://schemas.microsoft.com/office/drawing/2014/main" id="{59B309A1-6E98-40BC-B7BE-240DFA4F1F0B}"/>
              </a:ext>
            </a:extLst>
          </p:cNvPr>
          <p:cNvSpPr>
            <a:spLocks noGrp="1"/>
          </p:cNvSpPr>
          <p:nvPr>
            <p:ph type="sldNum" idx="12"/>
          </p:nvPr>
        </p:nvSpPr>
        <p:spPr/>
        <p:txBody>
          <a:bodyPr/>
          <a:lstStyle/>
          <a:p>
            <a:pPr marL="0" lvl="0" indent="0">
              <a:spcBef>
                <a:spcPts val="0"/>
              </a:spcBef>
              <a:spcAft>
                <a:spcPts val="0"/>
              </a:spcAft>
              <a:buNone/>
            </a:pPr>
            <a:endParaRPr lang="en" sz="1800" dirty="0">
              <a:latin typeface="Lato" panose="020B0604020202020204" charset="0"/>
            </a:endParaRPr>
          </a:p>
        </p:txBody>
      </p:sp>
      <p:graphicFrame>
        <p:nvGraphicFramePr>
          <p:cNvPr id="6" name="Diagram 5">
            <a:extLst>
              <a:ext uri="{FF2B5EF4-FFF2-40B4-BE49-F238E27FC236}">
                <a16:creationId xmlns:a16="http://schemas.microsoft.com/office/drawing/2014/main" id="{1A621FF1-689F-4763-81E1-5CC4463BD380}"/>
              </a:ext>
            </a:extLst>
          </p:cNvPr>
          <p:cNvGraphicFramePr/>
          <p:nvPr>
            <p:extLst>
              <p:ext uri="{D42A27DB-BD31-4B8C-83A1-F6EECF244321}">
                <p14:modId xmlns:p14="http://schemas.microsoft.com/office/powerpoint/2010/main" val="754529586"/>
              </p:ext>
            </p:extLst>
          </p:nvPr>
        </p:nvGraphicFramePr>
        <p:xfrm>
          <a:off x="801380" y="904654"/>
          <a:ext cx="7679195" cy="51042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0911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91848" y="95738"/>
            <a:ext cx="6462600" cy="72672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SG" sz="2400" b="1" dirty="0">
                <a:solidFill>
                  <a:srgbClr val="002060"/>
                </a:solidFill>
                <a:latin typeface="Lato" panose="020B0604020202020204" charset="0"/>
              </a:rPr>
              <a:t>Timeline of Events</a:t>
            </a:r>
            <a:endParaRPr sz="2400" b="1" dirty="0">
              <a:solidFill>
                <a:srgbClr val="002060"/>
              </a:solidFill>
              <a:latin typeface="Lato" panose="020B0604020202020204" charset="0"/>
            </a:endParaRPr>
          </a:p>
        </p:txBody>
      </p:sp>
      <p:grpSp>
        <p:nvGrpSpPr>
          <p:cNvPr id="248" name="Shape 248"/>
          <p:cNvGrpSpPr/>
          <p:nvPr/>
        </p:nvGrpSpPr>
        <p:grpSpPr>
          <a:xfrm>
            <a:off x="0" y="2515566"/>
            <a:ext cx="1278294" cy="3482836"/>
            <a:chOff x="0" y="1189989"/>
            <a:chExt cx="3546900" cy="3482836"/>
          </a:xfrm>
        </p:grpSpPr>
        <p:sp>
          <p:nvSpPr>
            <p:cNvPr id="249" name="Shape 249"/>
            <p:cNvSpPr/>
            <p:nvPr/>
          </p:nvSpPr>
          <p:spPr>
            <a:xfrm>
              <a:off x="0" y="1189989"/>
              <a:ext cx="3546900" cy="669000"/>
            </a:xfrm>
            <a:prstGeom prst="homePlate">
              <a:avLst>
                <a:gd name="adj" fmla="val 50000"/>
              </a:avLst>
            </a:prstGeom>
            <a:solidFill>
              <a:srgbClr val="7ECEFD"/>
            </a:solidFill>
            <a:ln>
              <a:noFill/>
            </a:ln>
          </p:spPr>
          <p:txBody>
            <a:bodyPr spcFirstLastPara="1" wrap="square" lIns="91425" tIns="91425" rIns="91425" bIns="91425" anchor="ctr" anchorCtr="0">
              <a:noAutofit/>
            </a:bodyPr>
            <a:lstStyle/>
            <a:p>
              <a:pPr marL="0" lvl="0" indent="0" algn="ctr">
                <a:spcBef>
                  <a:spcPts val="0"/>
                </a:spcBef>
                <a:spcAft>
                  <a:spcPts val="0"/>
                </a:spcAft>
                <a:buSzPts val="1100"/>
                <a:buNone/>
              </a:pPr>
              <a:r>
                <a:rPr lang="en" sz="1800" dirty="0">
                  <a:solidFill>
                    <a:srgbClr val="FFFFFF"/>
                  </a:solidFill>
                  <a:latin typeface="Lato" panose="020B0604020202020204" charset="0"/>
                  <a:ea typeface="Raleway"/>
                  <a:cs typeface="Raleway"/>
                  <a:sym typeface="Raleway"/>
                </a:rPr>
                <a:t>2013</a:t>
              </a:r>
              <a:endParaRPr sz="2000" dirty="0">
                <a:solidFill>
                  <a:srgbClr val="FFFFFF"/>
                </a:solidFill>
                <a:latin typeface="Lato" panose="020B0604020202020204" charset="0"/>
                <a:ea typeface="Raleway"/>
                <a:cs typeface="Raleway"/>
                <a:sym typeface="Raleway"/>
              </a:endParaRPr>
            </a:p>
          </p:txBody>
        </p:sp>
        <p:sp>
          <p:nvSpPr>
            <p:cNvPr id="250" name="Shape 250"/>
            <p:cNvSpPr txBox="1"/>
            <p:nvPr/>
          </p:nvSpPr>
          <p:spPr>
            <a:xfrm>
              <a:off x="258897" y="2057125"/>
              <a:ext cx="3288003" cy="2615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None/>
              </a:pPr>
              <a:r>
                <a:rPr lang="en-SG" sz="1600" b="1">
                  <a:solidFill>
                    <a:schemeClr val="tx1"/>
                  </a:solidFill>
                  <a:latin typeface="Lato" panose="020B0604020202020204" charset="0"/>
                  <a:ea typeface="Lato"/>
                  <a:cs typeface="Lato"/>
                  <a:sym typeface="Lato"/>
                </a:rPr>
                <a:t>Ideation</a:t>
              </a:r>
            </a:p>
            <a:p>
              <a:pPr lvl="0">
                <a:lnSpc>
                  <a:spcPct val="115000"/>
                </a:lnSpc>
                <a:spcBef>
                  <a:spcPts val="0"/>
                </a:spcBef>
                <a:spcAft>
                  <a:spcPts val="0"/>
                </a:spcAft>
              </a:pPr>
              <a:endParaRPr lang="en-US" sz="1200">
                <a:solidFill>
                  <a:srgbClr val="677480"/>
                </a:solidFill>
                <a:latin typeface="Lato" panose="020B0604020202020204" charset="0"/>
                <a:ea typeface="Lato"/>
                <a:cs typeface="Lato"/>
                <a:sym typeface="Lato"/>
              </a:endParaRPr>
            </a:p>
            <a:p>
              <a:pPr lvl="0">
                <a:lnSpc>
                  <a:spcPct val="115000"/>
                </a:lnSpc>
                <a:spcBef>
                  <a:spcPts val="0"/>
                </a:spcBef>
                <a:spcAft>
                  <a:spcPts val="0"/>
                </a:spcAft>
              </a:pPr>
              <a:r>
                <a:rPr lang="en-US" sz="1000">
                  <a:solidFill>
                    <a:srgbClr val="677480"/>
                  </a:solidFill>
                  <a:latin typeface="Lato" panose="020B0604020202020204" charset="0"/>
                  <a:ea typeface="Lato"/>
                  <a:cs typeface="Lato"/>
                  <a:sym typeface="Lato"/>
                </a:rPr>
                <a:t>Management</a:t>
              </a:r>
              <a:endParaRPr lang="en-SG" sz="1000">
                <a:solidFill>
                  <a:srgbClr val="677480"/>
                </a:solidFill>
                <a:latin typeface="Lato" panose="020B0604020202020204" charset="0"/>
                <a:ea typeface="Lato"/>
                <a:cs typeface="Lato"/>
                <a:sym typeface="Lato"/>
              </a:endParaRPr>
            </a:p>
            <a:p>
              <a:pPr lvl="0">
                <a:lnSpc>
                  <a:spcPct val="115000"/>
                </a:lnSpc>
                <a:spcBef>
                  <a:spcPts val="0"/>
                </a:spcBef>
                <a:spcAft>
                  <a:spcPts val="0"/>
                </a:spcAft>
              </a:pPr>
              <a:r>
                <a:rPr lang="en-SG" sz="1000">
                  <a:solidFill>
                    <a:srgbClr val="677480"/>
                  </a:solidFill>
                  <a:latin typeface="Lato" panose="020B0604020202020204" charset="0"/>
                  <a:ea typeface="Lato"/>
                  <a:cs typeface="Lato"/>
                  <a:sym typeface="Lato"/>
                </a:rPr>
                <a:t>Buy-In</a:t>
              </a:r>
            </a:p>
            <a:p>
              <a:pPr marL="0" lvl="0" indent="0">
                <a:lnSpc>
                  <a:spcPct val="115000"/>
                </a:lnSpc>
                <a:spcBef>
                  <a:spcPts val="0"/>
                </a:spcBef>
                <a:spcAft>
                  <a:spcPts val="0"/>
                </a:spcAft>
                <a:buNone/>
              </a:pPr>
              <a:r>
                <a:rPr lang="en-US" sz="1000">
                  <a:solidFill>
                    <a:srgbClr val="677480"/>
                  </a:solidFill>
                  <a:latin typeface="Lato" panose="020B0604020202020204" charset="0"/>
                  <a:ea typeface="Lato"/>
                  <a:cs typeface="Lato"/>
                  <a:sym typeface="Lato"/>
                </a:rPr>
                <a:t>P</a:t>
              </a:r>
              <a:r>
                <a:rPr lang="en-SG" sz="1000">
                  <a:solidFill>
                    <a:srgbClr val="677480"/>
                  </a:solidFill>
                  <a:latin typeface="Lato" panose="020B0604020202020204" charset="0"/>
                  <a:ea typeface="Lato"/>
                  <a:cs typeface="Lato"/>
                  <a:sym typeface="Lato"/>
                </a:rPr>
                <a:t>roof Of Concept</a:t>
              </a:r>
              <a:endParaRPr sz="1000">
                <a:solidFill>
                  <a:srgbClr val="677480"/>
                </a:solidFill>
                <a:latin typeface="Lato" panose="020B0604020202020204" charset="0"/>
                <a:ea typeface="Lato"/>
                <a:cs typeface="Lato"/>
                <a:sym typeface="Lato"/>
              </a:endParaRPr>
            </a:p>
          </p:txBody>
        </p:sp>
      </p:grpSp>
      <p:grpSp>
        <p:nvGrpSpPr>
          <p:cNvPr id="251" name="Shape 251"/>
          <p:cNvGrpSpPr/>
          <p:nvPr/>
        </p:nvGrpSpPr>
        <p:grpSpPr>
          <a:xfrm>
            <a:off x="947444" y="2515459"/>
            <a:ext cx="1542316" cy="3476829"/>
            <a:chOff x="2944204" y="1189775"/>
            <a:chExt cx="3576252" cy="3476829"/>
          </a:xfrm>
        </p:grpSpPr>
        <p:sp>
          <p:nvSpPr>
            <p:cNvPr id="252" name="Shape 252"/>
            <p:cNvSpPr/>
            <p:nvPr/>
          </p:nvSpPr>
          <p:spPr>
            <a:xfrm>
              <a:off x="2944204" y="1189775"/>
              <a:ext cx="3305699" cy="669000"/>
            </a:xfrm>
            <a:prstGeom prst="chevron">
              <a:avLst>
                <a:gd name="adj" fmla="val 50000"/>
              </a:avLst>
            </a:prstGeom>
            <a:solidFill>
              <a:srgbClr val="2185C5"/>
            </a:solidFill>
            <a:ln>
              <a:noFill/>
            </a:ln>
          </p:spPr>
          <p:txBody>
            <a:bodyPr spcFirstLastPara="1" wrap="square" lIns="91425" tIns="91425" rIns="91425" bIns="91425" anchor="ctr" anchorCtr="0">
              <a:noAutofit/>
            </a:bodyPr>
            <a:lstStyle/>
            <a:p>
              <a:pPr marL="0" lvl="0" indent="0" algn="ctr">
                <a:spcBef>
                  <a:spcPts val="0"/>
                </a:spcBef>
                <a:spcAft>
                  <a:spcPts val="0"/>
                </a:spcAft>
                <a:buSzPts val="1100"/>
                <a:buNone/>
              </a:pPr>
              <a:r>
                <a:rPr lang="en-SG" sz="1800" dirty="0">
                  <a:solidFill>
                    <a:schemeClr val="lt1"/>
                  </a:solidFill>
                  <a:latin typeface="Lato" panose="020B0604020202020204" charset="0"/>
                  <a:ea typeface="Raleway"/>
                  <a:cs typeface="Raleway"/>
                  <a:sym typeface="Raleway"/>
                </a:rPr>
                <a:t>Dec 2015</a:t>
              </a:r>
              <a:endParaRPr sz="1800" dirty="0">
                <a:solidFill>
                  <a:srgbClr val="FFFFFF"/>
                </a:solidFill>
                <a:latin typeface="Lato" panose="020B0604020202020204" charset="0"/>
                <a:ea typeface="Lato"/>
                <a:cs typeface="Lato"/>
                <a:sym typeface="Lato"/>
              </a:endParaRPr>
            </a:p>
          </p:txBody>
        </p:sp>
        <p:sp>
          <p:nvSpPr>
            <p:cNvPr id="253" name="Shape 253"/>
            <p:cNvSpPr txBox="1"/>
            <p:nvPr/>
          </p:nvSpPr>
          <p:spPr>
            <a:xfrm>
              <a:off x="3314386" y="2050904"/>
              <a:ext cx="3206070" cy="2615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SG" sz="1600" b="1">
                  <a:solidFill>
                    <a:schemeClr val="tx1"/>
                  </a:solidFill>
                  <a:latin typeface="Lato" panose="020B0604020202020204" charset="0"/>
                  <a:ea typeface="Lato"/>
                  <a:cs typeface="Lato"/>
                  <a:sym typeface="Lato"/>
                </a:rPr>
                <a:t>First Limited Invitation To Tender (ITT)</a:t>
              </a:r>
              <a:endParaRPr sz="1600" b="1">
                <a:solidFill>
                  <a:schemeClr val="tx1"/>
                </a:solidFill>
                <a:latin typeface="Lato" panose="020B0604020202020204" charset="0"/>
                <a:ea typeface="Lato"/>
                <a:cs typeface="Lato"/>
                <a:sym typeface="Lato"/>
              </a:endParaRPr>
            </a:p>
          </p:txBody>
        </p:sp>
      </p:grpSp>
      <p:grpSp>
        <p:nvGrpSpPr>
          <p:cNvPr id="22" name="Shape 251">
            <a:extLst>
              <a:ext uri="{FF2B5EF4-FFF2-40B4-BE49-F238E27FC236}">
                <a16:creationId xmlns:a16="http://schemas.microsoft.com/office/drawing/2014/main" id="{3A1E61A4-39BC-499D-9DB2-F1955DC4C64F}"/>
              </a:ext>
            </a:extLst>
          </p:cNvPr>
          <p:cNvGrpSpPr/>
          <p:nvPr/>
        </p:nvGrpSpPr>
        <p:grpSpPr>
          <a:xfrm>
            <a:off x="2014247" y="2515459"/>
            <a:ext cx="1532984" cy="3476829"/>
            <a:chOff x="2944204" y="1189775"/>
            <a:chExt cx="3479638" cy="3476829"/>
          </a:xfrm>
        </p:grpSpPr>
        <p:sp>
          <p:nvSpPr>
            <p:cNvPr id="23" name="Shape 252">
              <a:extLst>
                <a:ext uri="{FF2B5EF4-FFF2-40B4-BE49-F238E27FC236}">
                  <a16:creationId xmlns:a16="http://schemas.microsoft.com/office/drawing/2014/main" id="{F1B39200-F8FE-456D-A057-0E5D563C30D4}"/>
                </a:ext>
              </a:extLst>
            </p:cNvPr>
            <p:cNvSpPr/>
            <p:nvPr/>
          </p:nvSpPr>
          <p:spPr>
            <a:xfrm>
              <a:off x="2944204" y="1189775"/>
              <a:ext cx="3305700" cy="669000"/>
            </a:xfrm>
            <a:prstGeom prst="chevron">
              <a:avLst>
                <a:gd name="adj" fmla="val 50000"/>
              </a:avLst>
            </a:prstGeom>
            <a:solidFill>
              <a:srgbClr val="2185C5"/>
            </a:solidFill>
            <a:ln>
              <a:noFill/>
            </a:ln>
          </p:spPr>
          <p:txBody>
            <a:bodyPr spcFirstLastPara="1" wrap="square" lIns="91425" tIns="91425" rIns="91425" bIns="91425" anchor="ctr" anchorCtr="0">
              <a:noAutofit/>
            </a:bodyPr>
            <a:lstStyle/>
            <a:p>
              <a:pPr marL="0" lvl="0" indent="0" algn="ctr">
                <a:spcBef>
                  <a:spcPts val="0"/>
                </a:spcBef>
                <a:spcAft>
                  <a:spcPts val="0"/>
                </a:spcAft>
                <a:buSzPts val="1100"/>
                <a:buNone/>
              </a:pPr>
              <a:r>
                <a:rPr lang="en-SG" sz="1800" dirty="0">
                  <a:solidFill>
                    <a:schemeClr val="lt1"/>
                  </a:solidFill>
                  <a:latin typeface="Lato" panose="020B0604020202020204" charset="0"/>
                  <a:ea typeface="Raleway"/>
                  <a:cs typeface="Raleway"/>
                  <a:sym typeface="Raleway"/>
                </a:rPr>
                <a:t>May 2016</a:t>
              </a:r>
              <a:endParaRPr sz="1800" dirty="0">
                <a:solidFill>
                  <a:srgbClr val="FFFFFF"/>
                </a:solidFill>
                <a:latin typeface="Lato" panose="020B0604020202020204" charset="0"/>
                <a:ea typeface="Lato"/>
                <a:cs typeface="Lato"/>
                <a:sym typeface="Lato"/>
              </a:endParaRPr>
            </a:p>
          </p:txBody>
        </p:sp>
        <p:sp>
          <p:nvSpPr>
            <p:cNvPr id="24" name="Shape 253">
              <a:extLst>
                <a:ext uri="{FF2B5EF4-FFF2-40B4-BE49-F238E27FC236}">
                  <a16:creationId xmlns:a16="http://schemas.microsoft.com/office/drawing/2014/main" id="{2AE8BBA4-C5C5-4D7B-833A-3DA2DAE18AEF}"/>
                </a:ext>
              </a:extLst>
            </p:cNvPr>
            <p:cNvSpPr txBox="1"/>
            <p:nvPr/>
          </p:nvSpPr>
          <p:spPr>
            <a:xfrm>
              <a:off x="3816408" y="2050904"/>
              <a:ext cx="2607434" cy="2615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SG" sz="1600" b="1">
                  <a:solidFill>
                    <a:schemeClr val="tx1"/>
                  </a:solidFill>
                  <a:latin typeface="Lato" panose="020B0604020202020204" charset="0"/>
                  <a:ea typeface="Lato"/>
                  <a:cs typeface="Lato"/>
                  <a:sym typeface="Lato"/>
                </a:rPr>
                <a:t>Second ITT</a:t>
              </a:r>
            </a:p>
            <a:p>
              <a:pPr>
                <a:lnSpc>
                  <a:spcPct val="115000"/>
                </a:lnSpc>
                <a:buClr>
                  <a:schemeClr val="dk1"/>
                </a:buClr>
                <a:buSzPts val="1100"/>
              </a:pPr>
              <a:endParaRPr lang="en-US" sz="1050">
                <a:solidFill>
                  <a:srgbClr val="677480"/>
                </a:solidFill>
                <a:latin typeface="Lato" panose="020B0604020202020204" charset="0"/>
                <a:ea typeface="Lato"/>
                <a:cs typeface="Lato"/>
                <a:sym typeface="Lato"/>
              </a:endParaRPr>
            </a:p>
            <a:p>
              <a:pPr>
                <a:lnSpc>
                  <a:spcPct val="115000"/>
                </a:lnSpc>
                <a:buClr>
                  <a:schemeClr val="dk1"/>
                </a:buClr>
                <a:buSzPts val="1100"/>
              </a:pPr>
              <a:r>
                <a:rPr lang="en-US" sz="1050">
                  <a:solidFill>
                    <a:srgbClr val="677480"/>
                  </a:solidFill>
                  <a:latin typeface="Lato" panose="020B0604020202020204" charset="0"/>
                  <a:ea typeface="Lato"/>
                  <a:cs typeface="Lato"/>
                  <a:sym typeface="Lato"/>
                </a:rPr>
                <a:t>Revised Requirements</a:t>
              </a:r>
            </a:p>
            <a:p>
              <a:pPr marL="0" lvl="0" indent="0">
                <a:lnSpc>
                  <a:spcPct val="115000"/>
                </a:lnSpc>
                <a:spcBef>
                  <a:spcPts val="0"/>
                </a:spcBef>
                <a:spcAft>
                  <a:spcPts val="0"/>
                </a:spcAft>
                <a:buClr>
                  <a:schemeClr val="dk1"/>
                </a:buClr>
                <a:buSzPts val="1100"/>
                <a:buFont typeface="Arial"/>
                <a:buNone/>
              </a:pPr>
              <a:endParaRPr sz="1200">
                <a:solidFill>
                  <a:srgbClr val="434343"/>
                </a:solidFill>
                <a:latin typeface="Lato" panose="020B0604020202020204" charset="0"/>
                <a:ea typeface="Lato"/>
                <a:cs typeface="Lato"/>
                <a:sym typeface="Lato"/>
              </a:endParaRPr>
            </a:p>
          </p:txBody>
        </p:sp>
      </p:grpSp>
      <p:grpSp>
        <p:nvGrpSpPr>
          <p:cNvPr id="25" name="Shape 251">
            <a:extLst>
              <a:ext uri="{FF2B5EF4-FFF2-40B4-BE49-F238E27FC236}">
                <a16:creationId xmlns:a16="http://schemas.microsoft.com/office/drawing/2014/main" id="{A3BA7814-6829-48B6-991C-D2667F051D7E}"/>
              </a:ext>
            </a:extLst>
          </p:cNvPr>
          <p:cNvGrpSpPr/>
          <p:nvPr/>
        </p:nvGrpSpPr>
        <p:grpSpPr>
          <a:xfrm>
            <a:off x="3127697" y="2517016"/>
            <a:ext cx="1425368" cy="3489267"/>
            <a:chOff x="1797311" y="1189775"/>
            <a:chExt cx="3305700" cy="3489267"/>
          </a:xfrm>
        </p:grpSpPr>
        <p:sp>
          <p:nvSpPr>
            <p:cNvPr id="26" name="Shape 252">
              <a:extLst>
                <a:ext uri="{FF2B5EF4-FFF2-40B4-BE49-F238E27FC236}">
                  <a16:creationId xmlns:a16="http://schemas.microsoft.com/office/drawing/2014/main" id="{392C8AD0-1A2F-4460-98D7-B69471B50B81}"/>
                </a:ext>
              </a:extLst>
            </p:cNvPr>
            <p:cNvSpPr/>
            <p:nvPr/>
          </p:nvSpPr>
          <p:spPr>
            <a:xfrm>
              <a:off x="1797311" y="1189775"/>
              <a:ext cx="3305700" cy="669000"/>
            </a:xfrm>
            <a:prstGeom prst="chevron">
              <a:avLst>
                <a:gd name="adj" fmla="val 50000"/>
              </a:avLst>
            </a:prstGeom>
            <a:solidFill>
              <a:srgbClr val="2185C5"/>
            </a:solidFill>
            <a:ln>
              <a:noFill/>
            </a:ln>
          </p:spPr>
          <p:txBody>
            <a:bodyPr spcFirstLastPara="1" wrap="square" lIns="91425" tIns="91425" rIns="91425" bIns="91425" anchor="ctr" anchorCtr="0">
              <a:noAutofit/>
            </a:bodyPr>
            <a:lstStyle/>
            <a:p>
              <a:pPr marL="0" lvl="0" indent="0" algn="ctr">
                <a:spcBef>
                  <a:spcPts val="0"/>
                </a:spcBef>
                <a:spcAft>
                  <a:spcPts val="0"/>
                </a:spcAft>
                <a:buSzPts val="1100"/>
                <a:buNone/>
              </a:pPr>
              <a:r>
                <a:rPr lang="en-SG" sz="1800" dirty="0">
                  <a:solidFill>
                    <a:schemeClr val="lt1"/>
                  </a:solidFill>
                  <a:latin typeface="Lato" panose="020B0604020202020204" charset="0"/>
                  <a:ea typeface="Raleway"/>
                  <a:cs typeface="Raleway"/>
                  <a:sym typeface="Raleway"/>
                </a:rPr>
                <a:t>Sep 2016</a:t>
              </a:r>
              <a:endParaRPr sz="1800" dirty="0">
                <a:solidFill>
                  <a:srgbClr val="FFFFFF"/>
                </a:solidFill>
                <a:latin typeface="Lato" panose="020B0604020202020204" charset="0"/>
                <a:ea typeface="Lato"/>
                <a:cs typeface="Lato"/>
                <a:sym typeface="Lato"/>
              </a:endParaRPr>
            </a:p>
          </p:txBody>
        </p:sp>
        <p:sp>
          <p:nvSpPr>
            <p:cNvPr id="27" name="Shape 253">
              <a:extLst>
                <a:ext uri="{FF2B5EF4-FFF2-40B4-BE49-F238E27FC236}">
                  <a16:creationId xmlns:a16="http://schemas.microsoft.com/office/drawing/2014/main" id="{2F1D5950-8D93-45FB-B8C2-3C695F4C23E2}"/>
                </a:ext>
              </a:extLst>
            </p:cNvPr>
            <p:cNvSpPr txBox="1"/>
            <p:nvPr/>
          </p:nvSpPr>
          <p:spPr>
            <a:xfrm>
              <a:off x="2352458" y="2063342"/>
              <a:ext cx="2377365" cy="2615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US" sz="1600" b="1">
                  <a:solidFill>
                    <a:schemeClr val="tx1"/>
                  </a:solidFill>
                  <a:latin typeface="Lato" panose="020B0604020202020204" charset="0"/>
                  <a:ea typeface="Lato"/>
                  <a:cs typeface="Lato"/>
                  <a:sym typeface="Lato"/>
                </a:rPr>
                <a:t>SM Awarded</a:t>
              </a:r>
            </a:p>
            <a:p>
              <a:pPr marL="0" lvl="0" indent="0">
                <a:lnSpc>
                  <a:spcPct val="115000"/>
                </a:lnSpc>
                <a:spcBef>
                  <a:spcPts val="0"/>
                </a:spcBef>
                <a:spcAft>
                  <a:spcPts val="0"/>
                </a:spcAft>
                <a:buClr>
                  <a:schemeClr val="dk1"/>
                </a:buClr>
                <a:buSzPts val="1100"/>
                <a:buFont typeface="Arial"/>
                <a:buNone/>
              </a:pPr>
              <a:endParaRPr sz="1200">
                <a:solidFill>
                  <a:srgbClr val="434343"/>
                </a:solidFill>
                <a:latin typeface="Lato" panose="020B0604020202020204" charset="0"/>
                <a:ea typeface="Lato"/>
                <a:cs typeface="Lato"/>
                <a:sym typeface="Lato"/>
              </a:endParaRPr>
            </a:p>
          </p:txBody>
        </p:sp>
      </p:grpSp>
      <p:grpSp>
        <p:nvGrpSpPr>
          <p:cNvPr id="28" name="Shape 251">
            <a:extLst>
              <a:ext uri="{FF2B5EF4-FFF2-40B4-BE49-F238E27FC236}">
                <a16:creationId xmlns:a16="http://schemas.microsoft.com/office/drawing/2014/main" id="{EB70729E-7A24-440B-90BD-BFBD0BA7E6BF}"/>
              </a:ext>
            </a:extLst>
          </p:cNvPr>
          <p:cNvGrpSpPr/>
          <p:nvPr/>
        </p:nvGrpSpPr>
        <p:grpSpPr>
          <a:xfrm>
            <a:off x="4213151" y="2515459"/>
            <a:ext cx="1449900" cy="3483050"/>
            <a:chOff x="2944204" y="1189775"/>
            <a:chExt cx="3305700" cy="3483050"/>
          </a:xfrm>
        </p:grpSpPr>
        <p:sp>
          <p:nvSpPr>
            <p:cNvPr id="29" name="Shape 252">
              <a:extLst>
                <a:ext uri="{FF2B5EF4-FFF2-40B4-BE49-F238E27FC236}">
                  <a16:creationId xmlns:a16="http://schemas.microsoft.com/office/drawing/2014/main" id="{FF192800-743C-44C3-AAC1-0C267FC5F117}"/>
                </a:ext>
              </a:extLst>
            </p:cNvPr>
            <p:cNvSpPr/>
            <p:nvPr/>
          </p:nvSpPr>
          <p:spPr>
            <a:xfrm>
              <a:off x="2944204" y="1189775"/>
              <a:ext cx="3305700" cy="669000"/>
            </a:xfrm>
            <a:prstGeom prst="chevron">
              <a:avLst>
                <a:gd name="adj" fmla="val 50000"/>
              </a:avLst>
            </a:prstGeom>
            <a:solidFill>
              <a:srgbClr val="2185C5"/>
            </a:solidFill>
            <a:ln>
              <a:noFill/>
            </a:ln>
          </p:spPr>
          <p:txBody>
            <a:bodyPr spcFirstLastPara="1" wrap="square" lIns="91425" tIns="91425" rIns="91425" bIns="91425" anchor="ctr" anchorCtr="0">
              <a:noAutofit/>
            </a:bodyPr>
            <a:lstStyle/>
            <a:p>
              <a:pPr marL="0" lvl="0" indent="0" algn="ctr">
                <a:spcBef>
                  <a:spcPts val="0"/>
                </a:spcBef>
                <a:spcAft>
                  <a:spcPts val="0"/>
                </a:spcAft>
                <a:buSzPts val="1100"/>
                <a:buNone/>
              </a:pPr>
              <a:r>
                <a:rPr lang="en-SG" sz="1800" dirty="0">
                  <a:solidFill>
                    <a:schemeClr val="lt1"/>
                  </a:solidFill>
                  <a:latin typeface="Lato" panose="020B0604020202020204" charset="0"/>
                  <a:ea typeface="Raleway"/>
                  <a:cs typeface="Raleway"/>
                  <a:sym typeface="Raleway"/>
                </a:rPr>
                <a:t>Jan 2017</a:t>
              </a:r>
              <a:endParaRPr sz="1800" dirty="0">
                <a:solidFill>
                  <a:srgbClr val="FFFFFF"/>
                </a:solidFill>
                <a:latin typeface="Lato" panose="020B0604020202020204" charset="0"/>
                <a:ea typeface="Lato"/>
                <a:cs typeface="Lato"/>
                <a:sym typeface="Lato"/>
              </a:endParaRPr>
            </a:p>
          </p:txBody>
        </p:sp>
        <p:sp>
          <p:nvSpPr>
            <p:cNvPr id="30" name="Shape 253">
              <a:extLst>
                <a:ext uri="{FF2B5EF4-FFF2-40B4-BE49-F238E27FC236}">
                  <a16:creationId xmlns:a16="http://schemas.microsoft.com/office/drawing/2014/main" id="{EF335330-115A-42B9-8A4C-0AC0A392BB30}"/>
                </a:ext>
              </a:extLst>
            </p:cNvPr>
            <p:cNvSpPr txBox="1"/>
            <p:nvPr/>
          </p:nvSpPr>
          <p:spPr>
            <a:xfrm>
              <a:off x="3333948" y="2057125"/>
              <a:ext cx="2915956" cy="2615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US" b="1">
                  <a:solidFill>
                    <a:schemeClr val="tx1"/>
                  </a:solidFill>
                  <a:latin typeface="Lato" panose="020B0604020202020204" charset="0"/>
                  <a:ea typeface="Lato"/>
                  <a:cs typeface="Lato"/>
                  <a:sym typeface="Lato"/>
                </a:rPr>
                <a:t>Final Requirement (Phase 1) Confirmed</a:t>
              </a:r>
            </a:p>
            <a:p>
              <a:pPr marL="0" lvl="0" indent="0">
                <a:lnSpc>
                  <a:spcPct val="115000"/>
                </a:lnSpc>
                <a:spcBef>
                  <a:spcPts val="0"/>
                </a:spcBef>
                <a:spcAft>
                  <a:spcPts val="0"/>
                </a:spcAft>
                <a:buClr>
                  <a:schemeClr val="dk1"/>
                </a:buClr>
                <a:buSzPts val="1100"/>
                <a:buFont typeface="Arial"/>
                <a:buNone/>
              </a:pPr>
              <a:endParaRPr sz="1800">
                <a:solidFill>
                  <a:srgbClr val="434343"/>
                </a:solidFill>
                <a:latin typeface="Lato" panose="020B0604020202020204" charset="0"/>
                <a:ea typeface="Lato"/>
                <a:cs typeface="Lato"/>
                <a:sym typeface="Lato"/>
              </a:endParaRPr>
            </a:p>
          </p:txBody>
        </p:sp>
      </p:grpSp>
      <p:grpSp>
        <p:nvGrpSpPr>
          <p:cNvPr id="31" name="Shape 251">
            <a:extLst>
              <a:ext uri="{FF2B5EF4-FFF2-40B4-BE49-F238E27FC236}">
                <a16:creationId xmlns:a16="http://schemas.microsoft.com/office/drawing/2014/main" id="{0D930DD6-0BD6-4B2D-A2DE-EF340AF7C5FB}"/>
              </a:ext>
            </a:extLst>
          </p:cNvPr>
          <p:cNvGrpSpPr/>
          <p:nvPr/>
        </p:nvGrpSpPr>
        <p:grpSpPr>
          <a:xfrm>
            <a:off x="5326609" y="2515459"/>
            <a:ext cx="1469835" cy="3482943"/>
            <a:chOff x="2335640" y="1199106"/>
            <a:chExt cx="3305699" cy="3482943"/>
          </a:xfrm>
        </p:grpSpPr>
        <p:sp>
          <p:nvSpPr>
            <p:cNvPr id="32" name="Shape 252">
              <a:extLst>
                <a:ext uri="{FF2B5EF4-FFF2-40B4-BE49-F238E27FC236}">
                  <a16:creationId xmlns:a16="http://schemas.microsoft.com/office/drawing/2014/main" id="{E66B553A-98C5-4154-A539-289239C39B22}"/>
                </a:ext>
              </a:extLst>
            </p:cNvPr>
            <p:cNvSpPr/>
            <p:nvPr/>
          </p:nvSpPr>
          <p:spPr>
            <a:xfrm>
              <a:off x="2335640" y="1199106"/>
              <a:ext cx="3305699" cy="669000"/>
            </a:xfrm>
            <a:prstGeom prst="chevron">
              <a:avLst>
                <a:gd name="adj" fmla="val 50000"/>
              </a:avLst>
            </a:prstGeom>
            <a:solidFill>
              <a:srgbClr val="F20253"/>
            </a:solidFill>
            <a:ln>
              <a:noFill/>
            </a:ln>
          </p:spPr>
          <p:txBody>
            <a:bodyPr spcFirstLastPara="1" wrap="square" lIns="91425" tIns="91425" rIns="91425" bIns="91425" anchor="ctr" anchorCtr="0">
              <a:noAutofit/>
            </a:bodyPr>
            <a:lstStyle/>
            <a:p>
              <a:pPr marL="0" lvl="0" indent="0" algn="ctr">
                <a:spcBef>
                  <a:spcPts val="0"/>
                </a:spcBef>
                <a:spcAft>
                  <a:spcPts val="0"/>
                </a:spcAft>
                <a:buSzPts val="1100"/>
                <a:buNone/>
              </a:pPr>
              <a:r>
                <a:rPr lang="en-SG" sz="1800" dirty="0">
                  <a:solidFill>
                    <a:schemeClr val="lt1"/>
                  </a:solidFill>
                  <a:latin typeface="Lato" panose="020B0604020202020204" charset="0"/>
                  <a:ea typeface="Raleway"/>
                  <a:cs typeface="Raleway"/>
                  <a:sym typeface="Raleway"/>
                </a:rPr>
                <a:t>Sep 2017</a:t>
              </a:r>
              <a:endParaRPr sz="1100" dirty="0">
                <a:solidFill>
                  <a:srgbClr val="FFFFFF"/>
                </a:solidFill>
                <a:latin typeface="Lato" panose="020B0604020202020204" charset="0"/>
                <a:ea typeface="Lato"/>
                <a:cs typeface="Lato"/>
                <a:sym typeface="Lato"/>
              </a:endParaRPr>
            </a:p>
          </p:txBody>
        </p:sp>
        <p:sp>
          <p:nvSpPr>
            <p:cNvPr id="33" name="Shape 253">
              <a:extLst>
                <a:ext uri="{FF2B5EF4-FFF2-40B4-BE49-F238E27FC236}">
                  <a16:creationId xmlns:a16="http://schemas.microsoft.com/office/drawing/2014/main" id="{C0DF75D5-D310-4A41-8DEB-A7A460BED892}"/>
                </a:ext>
              </a:extLst>
            </p:cNvPr>
            <p:cNvSpPr txBox="1"/>
            <p:nvPr/>
          </p:nvSpPr>
          <p:spPr>
            <a:xfrm>
              <a:off x="2866757" y="2066349"/>
              <a:ext cx="2607432" cy="2615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US" b="1">
                  <a:solidFill>
                    <a:schemeClr val="tx1"/>
                  </a:solidFill>
                  <a:latin typeface="Lato" panose="020B0604020202020204" charset="0"/>
                  <a:ea typeface="Lato"/>
                  <a:cs typeface="Lato"/>
                  <a:sym typeface="Lato"/>
                </a:rPr>
                <a:t>Phase 1 Rolled Out</a:t>
              </a:r>
            </a:p>
            <a:p>
              <a:pPr marL="0" lvl="0" indent="0">
                <a:lnSpc>
                  <a:spcPct val="115000"/>
                </a:lnSpc>
                <a:spcBef>
                  <a:spcPts val="0"/>
                </a:spcBef>
                <a:spcAft>
                  <a:spcPts val="0"/>
                </a:spcAft>
                <a:buClr>
                  <a:schemeClr val="dk1"/>
                </a:buClr>
                <a:buSzPts val="1100"/>
                <a:buFont typeface="Arial"/>
                <a:buNone/>
              </a:pPr>
              <a:endParaRPr lang="en-US" b="1">
                <a:solidFill>
                  <a:srgbClr val="677480"/>
                </a:solidFill>
                <a:latin typeface="Lato" panose="020B0604020202020204" charset="0"/>
                <a:ea typeface="Lato"/>
                <a:cs typeface="Lato"/>
                <a:sym typeface="Lato"/>
              </a:endParaRPr>
            </a:p>
            <a:p>
              <a:pPr marL="0" lvl="0" indent="0">
                <a:lnSpc>
                  <a:spcPct val="115000"/>
                </a:lnSpc>
                <a:spcBef>
                  <a:spcPts val="0"/>
                </a:spcBef>
                <a:spcAft>
                  <a:spcPts val="0"/>
                </a:spcAft>
                <a:buClr>
                  <a:schemeClr val="dk1"/>
                </a:buClr>
                <a:buSzPts val="1100"/>
                <a:buFont typeface="Arial"/>
                <a:buNone/>
              </a:pPr>
              <a:endParaRPr lang="en-US" b="1">
                <a:solidFill>
                  <a:srgbClr val="677480"/>
                </a:solidFill>
                <a:latin typeface="Lato" panose="020B0604020202020204" charset="0"/>
                <a:ea typeface="Lato"/>
                <a:cs typeface="Lato"/>
                <a:sym typeface="Lato"/>
              </a:endParaRPr>
            </a:p>
            <a:p>
              <a:pPr marL="0" lvl="0" indent="0">
                <a:lnSpc>
                  <a:spcPct val="115000"/>
                </a:lnSpc>
                <a:spcBef>
                  <a:spcPts val="0"/>
                </a:spcBef>
                <a:spcAft>
                  <a:spcPts val="0"/>
                </a:spcAft>
                <a:buClr>
                  <a:schemeClr val="dk1"/>
                </a:buClr>
                <a:buSzPts val="1100"/>
                <a:buFont typeface="Arial"/>
                <a:buNone/>
              </a:pPr>
              <a:endParaRPr lang="en-US" b="1">
                <a:solidFill>
                  <a:srgbClr val="677480"/>
                </a:solidFill>
                <a:latin typeface="Lato" panose="020B0604020202020204" charset="0"/>
                <a:ea typeface="Lato"/>
                <a:cs typeface="Lato"/>
                <a:sym typeface="Lato"/>
              </a:endParaRPr>
            </a:p>
            <a:p>
              <a:pPr marL="0" lvl="0" indent="0">
                <a:lnSpc>
                  <a:spcPct val="115000"/>
                </a:lnSpc>
                <a:spcBef>
                  <a:spcPts val="0"/>
                </a:spcBef>
                <a:spcAft>
                  <a:spcPts val="0"/>
                </a:spcAft>
                <a:buClr>
                  <a:schemeClr val="dk1"/>
                </a:buClr>
                <a:buSzPts val="1100"/>
                <a:buFont typeface="Arial"/>
                <a:buNone/>
              </a:pPr>
              <a:endParaRPr lang="en-US" b="1">
                <a:solidFill>
                  <a:srgbClr val="677480"/>
                </a:solidFill>
                <a:latin typeface="Lato" panose="020B0604020202020204" charset="0"/>
                <a:ea typeface="Lato"/>
                <a:cs typeface="Lato"/>
                <a:sym typeface="Lato"/>
              </a:endParaRPr>
            </a:p>
            <a:p>
              <a:pPr marL="0" lvl="0" indent="0" algn="ctr">
                <a:lnSpc>
                  <a:spcPct val="115000"/>
                </a:lnSpc>
                <a:spcBef>
                  <a:spcPts val="0"/>
                </a:spcBef>
                <a:spcAft>
                  <a:spcPts val="0"/>
                </a:spcAft>
                <a:buClr>
                  <a:schemeClr val="dk1"/>
                </a:buClr>
                <a:buSzPts val="1100"/>
                <a:buFont typeface="Arial"/>
                <a:buNone/>
              </a:pPr>
              <a:r>
                <a:rPr lang="en-US" sz="4000" b="1">
                  <a:solidFill>
                    <a:srgbClr val="FF9715"/>
                  </a:solidFill>
                  <a:latin typeface="Lato" panose="020B0604020202020204" charset="0"/>
                  <a:ea typeface="Lato"/>
                  <a:cs typeface="Lato"/>
                  <a:sym typeface="Lato"/>
                </a:rPr>
                <a:t>26</a:t>
              </a:r>
              <a:endParaRPr lang="en-US" b="1">
                <a:solidFill>
                  <a:srgbClr val="FF9715"/>
                </a:solidFill>
                <a:latin typeface="Lato" panose="020B0604020202020204" charset="0"/>
                <a:ea typeface="Lato"/>
                <a:cs typeface="Lato"/>
                <a:sym typeface="Lato"/>
              </a:endParaRPr>
            </a:p>
            <a:p>
              <a:pPr marL="0" lvl="0" indent="0" algn="ctr">
                <a:lnSpc>
                  <a:spcPct val="115000"/>
                </a:lnSpc>
                <a:spcBef>
                  <a:spcPts val="0"/>
                </a:spcBef>
                <a:spcAft>
                  <a:spcPts val="0"/>
                </a:spcAft>
                <a:buClr>
                  <a:schemeClr val="dk1"/>
                </a:buClr>
                <a:buSzPts val="1100"/>
                <a:buFont typeface="Arial"/>
                <a:buNone/>
              </a:pPr>
              <a:r>
                <a:rPr lang="en-US">
                  <a:solidFill>
                    <a:srgbClr val="434343"/>
                  </a:solidFill>
                  <a:latin typeface="Lato" panose="020B0604020202020204" charset="0"/>
                  <a:ea typeface="Lato"/>
                  <a:cs typeface="Lato"/>
                  <a:sym typeface="Lato"/>
                </a:rPr>
                <a:t>Business Units</a:t>
              </a:r>
              <a:endParaRPr>
                <a:solidFill>
                  <a:srgbClr val="434343"/>
                </a:solidFill>
                <a:latin typeface="Lato" panose="020B0604020202020204" charset="0"/>
                <a:ea typeface="Lato"/>
                <a:cs typeface="Lato"/>
                <a:sym typeface="Lato"/>
              </a:endParaRPr>
            </a:p>
          </p:txBody>
        </p:sp>
      </p:grpSp>
      <p:grpSp>
        <p:nvGrpSpPr>
          <p:cNvPr id="37" name="Shape 251">
            <a:extLst>
              <a:ext uri="{FF2B5EF4-FFF2-40B4-BE49-F238E27FC236}">
                <a16:creationId xmlns:a16="http://schemas.microsoft.com/office/drawing/2014/main" id="{88619D79-4433-4871-8054-A2847139D159}"/>
              </a:ext>
            </a:extLst>
          </p:cNvPr>
          <p:cNvGrpSpPr/>
          <p:nvPr/>
        </p:nvGrpSpPr>
        <p:grpSpPr>
          <a:xfrm>
            <a:off x="6617348" y="2509238"/>
            <a:ext cx="1469835" cy="3483050"/>
            <a:chOff x="2944204" y="1189775"/>
            <a:chExt cx="3305699" cy="3483050"/>
          </a:xfrm>
        </p:grpSpPr>
        <p:sp>
          <p:nvSpPr>
            <p:cNvPr id="38" name="Shape 252">
              <a:extLst>
                <a:ext uri="{FF2B5EF4-FFF2-40B4-BE49-F238E27FC236}">
                  <a16:creationId xmlns:a16="http://schemas.microsoft.com/office/drawing/2014/main" id="{E4000C01-3934-405F-A1E9-43028844ACAA}"/>
                </a:ext>
              </a:extLst>
            </p:cNvPr>
            <p:cNvSpPr/>
            <p:nvPr/>
          </p:nvSpPr>
          <p:spPr>
            <a:xfrm>
              <a:off x="2944204" y="1189775"/>
              <a:ext cx="3305699" cy="669000"/>
            </a:xfrm>
            <a:prstGeom prst="chevron">
              <a:avLst>
                <a:gd name="adj" fmla="val 50000"/>
              </a:avLst>
            </a:prstGeom>
            <a:solidFill>
              <a:schemeClr val="bg1">
                <a:lumMod val="65000"/>
              </a:schemeClr>
            </a:solidFill>
            <a:ln>
              <a:noFill/>
            </a:ln>
          </p:spPr>
          <p:txBody>
            <a:bodyPr spcFirstLastPara="1" wrap="square" lIns="91425" tIns="91425" rIns="91425" bIns="91425" anchor="ctr" anchorCtr="0">
              <a:noAutofit/>
            </a:bodyPr>
            <a:lstStyle/>
            <a:p>
              <a:pPr marL="0" lvl="0" indent="0" algn="ctr">
                <a:spcBef>
                  <a:spcPts val="0"/>
                </a:spcBef>
                <a:spcAft>
                  <a:spcPts val="0"/>
                </a:spcAft>
                <a:buSzPts val="1100"/>
                <a:buNone/>
              </a:pPr>
              <a:r>
                <a:rPr lang="en-SG" sz="1800" dirty="0">
                  <a:solidFill>
                    <a:schemeClr val="lt1"/>
                  </a:solidFill>
                  <a:latin typeface="Lato" panose="020B0604020202020204" charset="0"/>
                  <a:ea typeface="Raleway"/>
                  <a:cs typeface="Raleway"/>
                  <a:sym typeface="Raleway"/>
                </a:rPr>
                <a:t>Dec 2018</a:t>
              </a:r>
              <a:endParaRPr sz="1100" dirty="0">
                <a:solidFill>
                  <a:srgbClr val="FFFFFF"/>
                </a:solidFill>
                <a:latin typeface="Lato" panose="020B0604020202020204" charset="0"/>
                <a:ea typeface="Lato"/>
                <a:cs typeface="Lato"/>
                <a:sym typeface="Lato"/>
              </a:endParaRPr>
            </a:p>
          </p:txBody>
        </p:sp>
        <p:sp>
          <p:nvSpPr>
            <p:cNvPr id="39" name="Shape 253">
              <a:extLst>
                <a:ext uri="{FF2B5EF4-FFF2-40B4-BE49-F238E27FC236}">
                  <a16:creationId xmlns:a16="http://schemas.microsoft.com/office/drawing/2014/main" id="{3174A20A-839B-4F5B-94C5-E2C0F29FAD9A}"/>
                </a:ext>
              </a:extLst>
            </p:cNvPr>
            <p:cNvSpPr txBox="1"/>
            <p:nvPr/>
          </p:nvSpPr>
          <p:spPr>
            <a:xfrm>
              <a:off x="3333951" y="2057125"/>
              <a:ext cx="2607433" cy="2615700"/>
            </a:xfrm>
            <a:prstGeom prst="rect">
              <a:avLst/>
            </a:prstGeom>
            <a:noFill/>
            <a:ln>
              <a:noFill/>
            </a:ln>
          </p:spPr>
          <p:txBody>
            <a:bodyPr spcFirstLastPara="1" wrap="square" lIns="91425" tIns="91425" rIns="91425" bIns="91425" anchor="t" anchorCtr="0">
              <a:noAutofit/>
            </a:bodyPr>
            <a:lstStyle/>
            <a:p>
              <a:pPr marL="0" lvl="0" indent="0">
                <a:lnSpc>
                  <a:spcPct val="115000"/>
                </a:lnSpc>
                <a:spcBef>
                  <a:spcPts val="0"/>
                </a:spcBef>
                <a:spcAft>
                  <a:spcPts val="0"/>
                </a:spcAft>
                <a:buClr>
                  <a:schemeClr val="dk1"/>
                </a:buClr>
                <a:buSzPts val="1100"/>
                <a:buFont typeface="Arial"/>
                <a:buNone/>
              </a:pPr>
              <a:r>
                <a:rPr lang="en-US" b="1">
                  <a:solidFill>
                    <a:schemeClr val="tx1"/>
                  </a:solidFill>
                  <a:latin typeface="Lato" panose="020B0604020202020204" charset="0"/>
                  <a:ea typeface="Lato"/>
                  <a:cs typeface="Lato"/>
                  <a:sym typeface="Lato"/>
                </a:rPr>
                <a:t>Phase 2</a:t>
              </a:r>
              <a:endParaRPr lang="en-US">
                <a:solidFill>
                  <a:srgbClr val="434343"/>
                </a:solidFill>
                <a:latin typeface="Lato" panose="020B0604020202020204" charset="0"/>
                <a:ea typeface="Lato"/>
                <a:cs typeface="Lato"/>
                <a:sym typeface="Lato"/>
              </a:endParaRPr>
            </a:p>
            <a:p>
              <a:pPr lvl="0">
                <a:lnSpc>
                  <a:spcPct val="115000"/>
                </a:lnSpc>
                <a:buClr>
                  <a:schemeClr val="dk1"/>
                </a:buClr>
                <a:buSzPts val="1100"/>
              </a:pPr>
              <a:endParaRPr lang="en-US" sz="1200">
                <a:solidFill>
                  <a:srgbClr val="434343"/>
                </a:solidFill>
                <a:latin typeface="Lato" panose="020B0604020202020204" charset="0"/>
                <a:ea typeface="Lato"/>
                <a:cs typeface="Lato"/>
                <a:sym typeface="Lato"/>
              </a:endParaRPr>
            </a:p>
            <a:p>
              <a:pPr lvl="0">
                <a:lnSpc>
                  <a:spcPct val="115000"/>
                </a:lnSpc>
                <a:buClr>
                  <a:schemeClr val="dk1"/>
                </a:buClr>
                <a:buSzPts val="1100"/>
              </a:pPr>
              <a:endParaRPr lang="en-US" sz="1200">
                <a:solidFill>
                  <a:srgbClr val="434343"/>
                </a:solidFill>
                <a:latin typeface="Lato" panose="020B0604020202020204" charset="0"/>
                <a:ea typeface="Lato"/>
                <a:cs typeface="Lato"/>
                <a:sym typeface="Lato"/>
              </a:endParaRPr>
            </a:p>
            <a:p>
              <a:pPr lvl="0">
                <a:lnSpc>
                  <a:spcPct val="115000"/>
                </a:lnSpc>
                <a:buClr>
                  <a:schemeClr val="dk1"/>
                </a:buClr>
                <a:buSzPts val="1100"/>
              </a:pPr>
              <a:endParaRPr lang="en-US" sz="1200">
                <a:solidFill>
                  <a:srgbClr val="434343"/>
                </a:solidFill>
                <a:latin typeface="Lato" panose="020B0604020202020204" charset="0"/>
                <a:ea typeface="Lato"/>
                <a:cs typeface="Lato"/>
                <a:sym typeface="Lato"/>
              </a:endParaRPr>
            </a:p>
            <a:p>
              <a:pPr lvl="0" algn="ctr">
                <a:lnSpc>
                  <a:spcPct val="115000"/>
                </a:lnSpc>
                <a:buClr>
                  <a:schemeClr val="dk1"/>
                </a:buClr>
                <a:buSzPts val="1100"/>
              </a:pPr>
              <a:endParaRPr lang="en-US" sz="3600" b="1">
                <a:solidFill>
                  <a:srgbClr val="FF9715"/>
                </a:solidFill>
                <a:latin typeface="Lato" panose="020B0604020202020204" charset="0"/>
                <a:ea typeface="Lato"/>
                <a:cs typeface="Lato"/>
                <a:sym typeface="Lato"/>
              </a:endParaRPr>
            </a:p>
            <a:p>
              <a:pPr lvl="0" algn="ctr">
                <a:lnSpc>
                  <a:spcPct val="115000"/>
                </a:lnSpc>
                <a:buClr>
                  <a:schemeClr val="dk1"/>
                </a:buClr>
                <a:buSzPts val="1100"/>
              </a:pPr>
              <a:r>
                <a:rPr lang="en-US" sz="3600" b="1">
                  <a:solidFill>
                    <a:srgbClr val="FF9715"/>
                  </a:solidFill>
                  <a:latin typeface="Lato" panose="020B0604020202020204" charset="0"/>
                  <a:ea typeface="Lato"/>
                  <a:cs typeface="Lato"/>
                  <a:sym typeface="Lato"/>
                </a:rPr>
                <a:t>30</a:t>
              </a:r>
            </a:p>
            <a:p>
              <a:pPr lvl="0" algn="ctr">
                <a:lnSpc>
                  <a:spcPct val="115000"/>
                </a:lnSpc>
                <a:buClr>
                  <a:schemeClr val="dk1"/>
                </a:buClr>
                <a:buSzPts val="1100"/>
              </a:pPr>
              <a:r>
                <a:rPr lang="en-US" sz="1200">
                  <a:solidFill>
                    <a:srgbClr val="434343"/>
                  </a:solidFill>
                  <a:latin typeface="Lato" panose="020B0604020202020204" charset="0"/>
                  <a:ea typeface="Lato"/>
                  <a:cs typeface="Lato"/>
                  <a:sym typeface="Lato"/>
                </a:rPr>
                <a:t>Business Units</a:t>
              </a:r>
            </a:p>
            <a:p>
              <a:pPr marL="0" lvl="0" indent="0">
                <a:lnSpc>
                  <a:spcPct val="115000"/>
                </a:lnSpc>
                <a:spcBef>
                  <a:spcPts val="0"/>
                </a:spcBef>
                <a:spcAft>
                  <a:spcPts val="0"/>
                </a:spcAft>
                <a:buClr>
                  <a:schemeClr val="dk1"/>
                </a:buClr>
                <a:buSzPts val="1100"/>
                <a:buFont typeface="Arial"/>
                <a:buNone/>
              </a:pPr>
              <a:endParaRPr lang="en-US" sz="1050" b="1">
                <a:solidFill>
                  <a:srgbClr val="677480"/>
                </a:solidFill>
                <a:latin typeface="Lato" panose="020B0604020202020204" charset="0"/>
                <a:ea typeface="Lato"/>
                <a:cs typeface="Lato"/>
                <a:sym typeface="Lato"/>
              </a:endParaRPr>
            </a:p>
            <a:p>
              <a:pPr marL="0" lvl="0" indent="0">
                <a:lnSpc>
                  <a:spcPct val="115000"/>
                </a:lnSpc>
                <a:spcBef>
                  <a:spcPts val="0"/>
                </a:spcBef>
                <a:spcAft>
                  <a:spcPts val="0"/>
                </a:spcAft>
                <a:buClr>
                  <a:schemeClr val="dk1"/>
                </a:buClr>
                <a:buSzPts val="1100"/>
                <a:buFont typeface="Arial"/>
                <a:buNone/>
              </a:pPr>
              <a:endParaRPr sz="1200">
                <a:solidFill>
                  <a:srgbClr val="434343"/>
                </a:solidFill>
                <a:latin typeface="Lato" panose="020B0604020202020204" charset="0"/>
                <a:ea typeface="Lato"/>
                <a:cs typeface="Lato"/>
                <a:sym typeface="Lato"/>
              </a:endParaRPr>
            </a:p>
          </p:txBody>
        </p:sp>
      </p:grpSp>
      <p:grpSp>
        <p:nvGrpSpPr>
          <p:cNvPr id="46" name="Shape 251">
            <a:extLst>
              <a:ext uri="{FF2B5EF4-FFF2-40B4-BE49-F238E27FC236}">
                <a16:creationId xmlns:a16="http://schemas.microsoft.com/office/drawing/2014/main" id="{FA29763E-7EF1-448B-B060-BBBAFE0064DD}"/>
              </a:ext>
            </a:extLst>
          </p:cNvPr>
          <p:cNvGrpSpPr/>
          <p:nvPr/>
        </p:nvGrpSpPr>
        <p:grpSpPr>
          <a:xfrm>
            <a:off x="7674819" y="2512347"/>
            <a:ext cx="1469835" cy="3483050"/>
            <a:chOff x="2944204" y="1189775"/>
            <a:chExt cx="3305699" cy="3483050"/>
          </a:xfrm>
        </p:grpSpPr>
        <p:sp>
          <p:nvSpPr>
            <p:cNvPr id="47" name="Shape 252">
              <a:extLst>
                <a:ext uri="{FF2B5EF4-FFF2-40B4-BE49-F238E27FC236}">
                  <a16:creationId xmlns:a16="http://schemas.microsoft.com/office/drawing/2014/main" id="{434CDD92-7410-4522-8296-EB4F812733D1}"/>
                </a:ext>
              </a:extLst>
            </p:cNvPr>
            <p:cNvSpPr/>
            <p:nvPr/>
          </p:nvSpPr>
          <p:spPr>
            <a:xfrm>
              <a:off x="2944204" y="1189775"/>
              <a:ext cx="3305699" cy="669000"/>
            </a:xfrm>
            <a:prstGeom prst="chevron">
              <a:avLst>
                <a:gd name="adj" fmla="val 0"/>
              </a:avLst>
            </a:prstGeom>
            <a:solidFill>
              <a:schemeClr val="bg1">
                <a:lumMod val="65000"/>
              </a:schemeClr>
            </a:solidFill>
            <a:ln>
              <a:noFill/>
            </a:ln>
          </p:spPr>
          <p:txBody>
            <a:bodyPr spcFirstLastPara="1" wrap="square" lIns="91425" tIns="91425" rIns="91425" bIns="91425" anchor="ctr" anchorCtr="0">
              <a:noAutofit/>
            </a:bodyPr>
            <a:lstStyle/>
            <a:p>
              <a:pPr marL="0" lvl="0" indent="0" algn="ctr">
                <a:spcBef>
                  <a:spcPts val="0"/>
                </a:spcBef>
                <a:spcAft>
                  <a:spcPts val="0"/>
                </a:spcAft>
                <a:buSzPts val="1100"/>
                <a:buNone/>
              </a:pPr>
              <a:r>
                <a:rPr lang="en-SG" sz="1800" dirty="0">
                  <a:solidFill>
                    <a:schemeClr val="lt1"/>
                  </a:solidFill>
                  <a:latin typeface="Lato" panose="020B0604020202020204" charset="0"/>
                  <a:ea typeface="Raleway"/>
                  <a:cs typeface="Raleway"/>
                  <a:sym typeface="Raleway"/>
                </a:rPr>
                <a:t>Jun </a:t>
              </a:r>
            </a:p>
            <a:p>
              <a:pPr marL="0" lvl="0" indent="0" algn="ctr">
                <a:spcBef>
                  <a:spcPts val="0"/>
                </a:spcBef>
                <a:spcAft>
                  <a:spcPts val="0"/>
                </a:spcAft>
                <a:buSzPts val="1100"/>
                <a:buNone/>
              </a:pPr>
              <a:r>
                <a:rPr lang="en-SG" sz="1800" dirty="0">
                  <a:solidFill>
                    <a:schemeClr val="lt1"/>
                  </a:solidFill>
                  <a:latin typeface="Lato" panose="020B0604020202020204" charset="0"/>
                  <a:ea typeface="Raleway"/>
                  <a:cs typeface="Raleway"/>
                  <a:sym typeface="Raleway"/>
                </a:rPr>
                <a:t>2019</a:t>
              </a:r>
              <a:endParaRPr sz="1100" dirty="0">
                <a:solidFill>
                  <a:srgbClr val="FFFFFF"/>
                </a:solidFill>
                <a:latin typeface="Lato" panose="020B0604020202020204" charset="0"/>
                <a:ea typeface="Lato"/>
                <a:cs typeface="Lato"/>
                <a:sym typeface="Lato"/>
              </a:endParaRPr>
            </a:p>
          </p:txBody>
        </p:sp>
        <p:sp>
          <p:nvSpPr>
            <p:cNvPr id="48" name="Shape 253">
              <a:extLst>
                <a:ext uri="{FF2B5EF4-FFF2-40B4-BE49-F238E27FC236}">
                  <a16:creationId xmlns:a16="http://schemas.microsoft.com/office/drawing/2014/main" id="{1CF631F4-5688-4C38-A7DA-A9A445FA5B3C}"/>
                </a:ext>
              </a:extLst>
            </p:cNvPr>
            <p:cNvSpPr txBox="1"/>
            <p:nvPr/>
          </p:nvSpPr>
          <p:spPr>
            <a:xfrm>
              <a:off x="3333951" y="2057125"/>
              <a:ext cx="2607433" cy="2615700"/>
            </a:xfrm>
            <a:prstGeom prst="rect">
              <a:avLst/>
            </a:prstGeom>
            <a:noFill/>
            <a:ln>
              <a:noFill/>
            </a:ln>
          </p:spPr>
          <p:txBody>
            <a:bodyPr spcFirstLastPara="1" wrap="square" lIns="91425" tIns="91425" rIns="91425" bIns="91425" anchor="t" anchorCtr="0">
              <a:noAutofit/>
            </a:bodyPr>
            <a:lstStyle/>
            <a:p>
              <a:pPr lvl="0">
                <a:lnSpc>
                  <a:spcPct val="115000"/>
                </a:lnSpc>
                <a:buClr>
                  <a:schemeClr val="dk1"/>
                </a:buClr>
                <a:buSzPts val="1100"/>
              </a:pPr>
              <a:r>
                <a:rPr lang="en-US" b="1">
                  <a:solidFill>
                    <a:schemeClr val="tx1"/>
                  </a:solidFill>
                  <a:latin typeface="Lato" panose="020B0604020202020204" charset="0"/>
                  <a:ea typeface="Lato"/>
                  <a:cs typeface="Lato"/>
                  <a:sym typeface="Lato"/>
                </a:rPr>
                <a:t>Phase 3</a:t>
              </a:r>
              <a:endParaRPr lang="en-US" b="1">
                <a:solidFill>
                  <a:srgbClr val="677480"/>
                </a:solidFill>
                <a:latin typeface="Lato" panose="020B0604020202020204" charset="0"/>
                <a:ea typeface="Lato"/>
                <a:cs typeface="Lato"/>
                <a:sym typeface="Lato"/>
              </a:endParaRPr>
            </a:p>
            <a:p>
              <a:pPr lvl="0">
                <a:lnSpc>
                  <a:spcPct val="115000"/>
                </a:lnSpc>
                <a:buClr>
                  <a:schemeClr val="dk1"/>
                </a:buClr>
                <a:buSzPts val="1100"/>
              </a:pPr>
              <a:endParaRPr lang="en-US" sz="1200" b="1">
                <a:solidFill>
                  <a:srgbClr val="677480"/>
                </a:solidFill>
                <a:latin typeface="Lato" panose="020B0604020202020204" charset="0"/>
                <a:ea typeface="Lato"/>
                <a:cs typeface="Lato"/>
                <a:sym typeface="Lato"/>
              </a:endParaRPr>
            </a:p>
            <a:p>
              <a:pPr lvl="0">
                <a:lnSpc>
                  <a:spcPct val="115000"/>
                </a:lnSpc>
                <a:buClr>
                  <a:schemeClr val="dk1"/>
                </a:buClr>
                <a:buSzPts val="1100"/>
              </a:pPr>
              <a:endParaRPr lang="en-US" sz="1200" b="1">
                <a:solidFill>
                  <a:srgbClr val="677480"/>
                </a:solidFill>
                <a:latin typeface="Lato" panose="020B0604020202020204" charset="0"/>
                <a:ea typeface="Lato"/>
                <a:cs typeface="Lato"/>
                <a:sym typeface="Lato"/>
              </a:endParaRPr>
            </a:p>
            <a:p>
              <a:pPr lvl="0">
                <a:lnSpc>
                  <a:spcPct val="115000"/>
                </a:lnSpc>
                <a:buClr>
                  <a:schemeClr val="dk1"/>
                </a:buClr>
                <a:buSzPts val="1100"/>
              </a:pPr>
              <a:endParaRPr lang="en-US" sz="1200" b="1">
                <a:solidFill>
                  <a:srgbClr val="677480"/>
                </a:solidFill>
                <a:latin typeface="Lato" panose="020B0604020202020204" charset="0"/>
                <a:ea typeface="Lato"/>
                <a:cs typeface="Lato"/>
                <a:sym typeface="Lato"/>
              </a:endParaRPr>
            </a:p>
            <a:p>
              <a:pPr lvl="0" algn="ctr">
                <a:lnSpc>
                  <a:spcPct val="115000"/>
                </a:lnSpc>
                <a:buClr>
                  <a:schemeClr val="dk1"/>
                </a:buClr>
                <a:buSzPts val="1100"/>
              </a:pPr>
              <a:endParaRPr lang="en-US" sz="3600" b="1">
                <a:solidFill>
                  <a:srgbClr val="FF9715"/>
                </a:solidFill>
                <a:latin typeface="Lato" panose="020B0604020202020204" charset="0"/>
                <a:ea typeface="Lato"/>
                <a:cs typeface="Lato"/>
                <a:sym typeface="Lato"/>
              </a:endParaRPr>
            </a:p>
            <a:p>
              <a:pPr lvl="0" algn="ctr">
                <a:lnSpc>
                  <a:spcPct val="115000"/>
                </a:lnSpc>
                <a:buClr>
                  <a:schemeClr val="dk1"/>
                </a:buClr>
                <a:buSzPts val="1100"/>
              </a:pPr>
              <a:r>
                <a:rPr lang="en-US" sz="3600" b="1">
                  <a:solidFill>
                    <a:srgbClr val="FF9715"/>
                  </a:solidFill>
                  <a:latin typeface="Lato" panose="020B0604020202020204" charset="0"/>
                  <a:ea typeface="Lato"/>
                  <a:cs typeface="Lato"/>
                  <a:sym typeface="Lato"/>
                </a:rPr>
                <a:t>33</a:t>
              </a:r>
            </a:p>
            <a:p>
              <a:pPr lvl="0" algn="ctr">
                <a:lnSpc>
                  <a:spcPct val="115000"/>
                </a:lnSpc>
                <a:buClr>
                  <a:schemeClr val="dk1"/>
                </a:buClr>
                <a:buSzPts val="1100"/>
              </a:pPr>
              <a:r>
                <a:rPr lang="en-US" sz="1200">
                  <a:solidFill>
                    <a:srgbClr val="434343"/>
                  </a:solidFill>
                  <a:latin typeface="Lato" panose="020B0604020202020204" charset="0"/>
                  <a:ea typeface="Lato"/>
                  <a:cs typeface="Lato"/>
                  <a:sym typeface="Lato"/>
                </a:rPr>
                <a:t>Business Units</a:t>
              </a:r>
            </a:p>
            <a:p>
              <a:pPr marL="0" lvl="0" indent="0">
                <a:lnSpc>
                  <a:spcPct val="115000"/>
                </a:lnSpc>
                <a:spcBef>
                  <a:spcPts val="0"/>
                </a:spcBef>
                <a:spcAft>
                  <a:spcPts val="0"/>
                </a:spcAft>
                <a:buClr>
                  <a:schemeClr val="dk1"/>
                </a:buClr>
                <a:buSzPts val="1100"/>
                <a:buFont typeface="Arial"/>
                <a:buNone/>
              </a:pPr>
              <a:endParaRPr sz="1200">
                <a:solidFill>
                  <a:srgbClr val="434343"/>
                </a:solidFill>
                <a:latin typeface="Lato" panose="020B0604020202020204" charset="0"/>
                <a:ea typeface="Lato"/>
                <a:cs typeface="Lato"/>
                <a:sym typeface="Lato"/>
              </a:endParaRPr>
            </a:p>
          </p:txBody>
        </p:sp>
      </p:grpSp>
      <p:cxnSp>
        <p:nvCxnSpPr>
          <p:cNvPr id="3" name="Straight Connector 2">
            <a:extLst>
              <a:ext uri="{FF2B5EF4-FFF2-40B4-BE49-F238E27FC236}">
                <a16:creationId xmlns:a16="http://schemas.microsoft.com/office/drawing/2014/main" id="{553D9F02-F3E0-4045-AF64-6CD324BACE87}"/>
              </a:ext>
            </a:extLst>
          </p:cNvPr>
          <p:cNvCxnSpPr/>
          <p:nvPr/>
        </p:nvCxnSpPr>
        <p:spPr>
          <a:xfrm>
            <a:off x="6051599" y="4021494"/>
            <a:ext cx="0" cy="662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5FC710C-B5B9-4261-8318-7E61E01FD296}"/>
              </a:ext>
            </a:extLst>
          </p:cNvPr>
          <p:cNvCxnSpPr/>
          <p:nvPr/>
        </p:nvCxnSpPr>
        <p:spPr>
          <a:xfrm>
            <a:off x="7343121" y="3948342"/>
            <a:ext cx="0" cy="662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C4BDA54-38BB-4318-8402-3333366F0368}"/>
              </a:ext>
            </a:extLst>
          </p:cNvPr>
          <p:cNvCxnSpPr/>
          <p:nvPr/>
        </p:nvCxnSpPr>
        <p:spPr>
          <a:xfrm>
            <a:off x="8393741" y="3948342"/>
            <a:ext cx="0" cy="662944"/>
          </a:xfrm>
          <a:prstGeom prst="line">
            <a:avLst/>
          </a:prstGeom>
        </p:spPr>
        <p:style>
          <a:lnRef idx="1">
            <a:schemeClr val="accent1"/>
          </a:lnRef>
          <a:fillRef idx="0">
            <a:schemeClr val="accent1"/>
          </a:fillRef>
          <a:effectRef idx="0">
            <a:schemeClr val="accent1"/>
          </a:effectRef>
          <a:fontRef idx="minor">
            <a:schemeClr val="tx1"/>
          </a:fontRef>
        </p:style>
      </p:cxnSp>
      <p:sp>
        <p:nvSpPr>
          <p:cNvPr id="53" name="Shape 253">
            <a:extLst>
              <a:ext uri="{FF2B5EF4-FFF2-40B4-BE49-F238E27FC236}">
                <a16:creationId xmlns:a16="http://schemas.microsoft.com/office/drawing/2014/main" id="{89ABEE1E-BCE9-4A28-A771-3CEEB5E08483}"/>
              </a:ext>
            </a:extLst>
          </p:cNvPr>
          <p:cNvSpPr txBox="1"/>
          <p:nvPr/>
        </p:nvSpPr>
        <p:spPr>
          <a:xfrm>
            <a:off x="4875940" y="1169929"/>
            <a:ext cx="1876399" cy="917340"/>
          </a:xfrm>
          <a:prstGeom prst="rect">
            <a:avLst/>
          </a:prstGeom>
          <a:noFill/>
          <a:ln>
            <a:noFill/>
          </a:ln>
        </p:spPr>
        <p:txBody>
          <a:bodyPr spcFirstLastPara="1" wrap="square" lIns="91425" tIns="91425" rIns="91425" bIns="91425" anchor="t" anchorCtr="0">
            <a:noAutofit/>
          </a:bodyPr>
          <a:lstStyle/>
          <a:p>
            <a:pPr lvl="0" algn="ctr">
              <a:lnSpc>
                <a:spcPct val="115000"/>
              </a:lnSpc>
              <a:buClr>
                <a:schemeClr val="dk1"/>
              </a:buClr>
              <a:buSzPts val="1100"/>
            </a:pPr>
            <a:r>
              <a:rPr lang="en-US" b="1">
                <a:solidFill>
                  <a:srgbClr val="0070C0"/>
                </a:solidFill>
                <a:latin typeface="Lato" panose="020B0604020202020204" charset="0"/>
                <a:ea typeface="Lato"/>
                <a:cs typeface="Lato"/>
                <a:sym typeface="Lato"/>
              </a:rPr>
              <a:t>“Be Selective, Pick Right Ambassadors” </a:t>
            </a:r>
            <a:br>
              <a:rPr lang="en-US" sz="1050" b="1">
                <a:solidFill>
                  <a:schemeClr val="tx1"/>
                </a:solidFill>
                <a:latin typeface="Lato" panose="020B0604020202020204" charset="0"/>
                <a:ea typeface="Lato"/>
                <a:cs typeface="Lato"/>
                <a:sym typeface="Lato"/>
              </a:rPr>
            </a:br>
            <a:r>
              <a:rPr lang="en-US" sz="1050" b="1">
                <a:solidFill>
                  <a:schemeClr val="tx1"/>
                </a:solidFill>
                <a:latin typeface="Lato" panose="020B0604020202020204" charset="0"/>
                <a:ea typeface="Lato"/>
                <a:cs typeface="Lato"/>
                <a:sym typeface="Lato"/>
              </a:rPr>
              <a:t>Pilot Towns Selected were IT Savvy with greater buy-in</a:t>
            </a:r>
            <a:endParaRPr sz="1200" b="1">
              <a:solidFill>
                <a:schemeClr val="tx1"/>
              </a:solidFill>
              <a:latin typeface="Lato" panose="020B0604020202020204" charset="0"/>
              <a:ea typeface="Lato"/>
              <a:cs typeface="Lato"/>
              <a:sym typeface="Lato"/>
            </a:endParaRPr>
          </a:p>
        </p:txBody>
      </p:sp>
      <p:sp>
        <p:nvSpPr>
          <p:cNvPr id="54" name="Shape 253">
            <a:extLst>
              <a:ext uri="{FF2B5EF4-FFF2-40B4-BE49-F238E27FC236}">
                <a16:creationId xmlns:a16="http://schemas.microsoft.com/office/drawing/2014/main" id="{23FB7FED-CC38-4660-8DBF-FAF183182D0D}"/>
              </a:ext>
            </a:extLst>
          </p:cNvPr>
          <p:cNvSpPr txBox="1"/>
          <p:nvPr/>
        </p:nvSpPr>
        <p:spPr>
          <a:xfrm>
            <a:off x="6860237" y="887288"/>
            <a:ext cx="2284056" cy="871410"/>
          </a:xfrm>
          <a:prstGeom prst="rect">
            <a:avLst/>
          </a:prstGeom>
          <a:noFill/>
          <a:ln>
            <a:noFill/>
          </a:ln>
        </p:spPr>
        <p:txBody>
          <a:bodyPr spcFirstLastPara="1" wrap="square" lIns="91425" tIns="91425" rIns="91425" bIns="91425" anchor="t" anchorCtr="0">
            <a:noAutofit/>
          </a:bodyPr>
          <a:lstStyle/>
          <a:p>
            <a:pPr algn="ctr">
              <a:lnSpc>
                <a:spcPct val="115000"/>
              </a:lnSpc>
              <a:buClr>
                <a:schemeClr val="dk1"/>
              </a:buClr>
              <a:buSzPts val="1100"/>
            </a:pPr>
            <a:r>
              <a:rPr lang="en-US" b="1">
                <a:solidFill>
                  <a:srgbClr val="0070C0"/>
                </a:solidFill>
                <a:latin typeface="Lato" panose="020B0604020202020204" charset="0"/>
                <a:ea typeface="Lato"/>
                <a:cs typeface="Lato"/>
                <a:sym typeface="Lato"/>
              </a:rPr>
              <a:t>“Change Management Strategy” </a:t>
            </a:r>
            <a:br>
              <a:rPr lang="en-US" b="1">
                <a:solidFill>
                  <a:srgbClr val="0070C0"/>
                </a:solidFill>
                <a:latin typeface="Lato" panose="020B0604020202020204" charset="0"/>
                <a:ea typeface="Lato"/>
                <a:cs typeface="Lato"/>
              </a:rPr>
            </a:br>
            <a:r>
              <a:rPr lang="en-US" sz="1050" b="1">
                <a:solidFill>
                  <a:schemeClr val="tx1"/>
                </a:solidFill>
                <a:latin typeface="Lato" panose="020B0604020202020204" charset="0"/>
                <a:ea typeface="Lato"/>
                <a:cs typeface="Lato"/>
                <a:sym typeface="Lato"/>
              </a:rPr>
              <a:t>Phased, gradual transition to allow users to better cope with process change +</a:t>
            </a:r>
            <a:endParaRPr lang="en-US">
              <a:latin typeface="Lato" panose="020B0604020202020204" charset="0"/>
            </a:endParaRPr>
          </a:p>
          <a:p>
            <a:pPr algn="ctr">
              <a:lnSpc>
                <a:spcPct val="115000"/>
              </a:lnSpc>
              <a:buClr>
                <a:schemeClr val="dk1"/>
              </a:buClr>
              <a:buSzPts val="1100"/>
            </a:pPr>
            <a:r>
              <a:rPr lang="en-US" sz="1050" b="1">
                <a:solidFill>
                  <a:schemeClr val="tx1"/>
                </a:solidFill>
                <a:latin typeface="Lato" panose="020B0604020202020204" charset="0"/>
                <a:ea typeface="Lato"/>
                <a:cs typeface="Lato"/>
              </a:rPr>
              <a:t>Allows project team to finetune requirements between phases.</a:t>
            </a:r>
          </a:p>
        </p:txBody>
      </p:sp>
    </p:spTree>
    <p:extLst>
      <p:ext uri="{BB962C8B-B14F-4D97-AF65-F5344CB8AC3E}">
        <p14:creationId xmlns:p14="http://schemas.microsoft.com/office/powerpoint/2010/main" val="3481988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98131" y="390703"/>
            <a:ext cx="7281036" cy="637547"/>
          </a:xfrm>
          <a:prstGeom prst="rect">
            <a:avLst/>
          </a:prstGeom>
        </p:spPr>
        <p:txBody>
          <a:bodyPr spcFirstLastPara="1" wrap="square" lIns="91425" tIns="91425" rIns="91425" bIns="91425" anchor="b" anchorCtr="0">
            <a:noAutofit/>
          </a:bodyPr>
          <a:lstStyle/>
          <a:p>
            <a:r>
              <a:rPr lang="en-US" sz="2400" b="1" dirty="0">
                <a:solidFill>
                  <a:srgbClr val="002060"/>
                </a:solidFill>
                <a:latin typeface="Lato" panose="020B0604020202020204" charset="0"/>
              </a:rPr>
              <a:t>External Environment Factors</a:t>
            </a:r>
          </a:p>
        </p:txBody>
      </p:sp>
      <p:sp>
        <p:nvSpPr>
          <p:cNvPr id="153" name="Shape 153"/>
          <p:cNvSpPr txBox="1">
            <a:spLocks noGrp="1"/>
          </p:cNvSpPr>
          <p:nvPr>
            <p:ph type="body" idx="1"/>
          </p:nvPr>
        </p:nvSpPr>
        <p:spPr>
          <a:xfrm>
            <a:off x="498131" y="1683776"/>
            <a:ext cx="3872829" cy="2372264"/>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rtl="0">
              <a:spcBef>
                <a:spcPts val="600"/>
              </a:spcBef>
              <a:spcAft>
                <a:spcPts val="0"/>
              </a:spcAft>
              <a:buNone/>
            </a:pPr>
            <a:r>
              <a:rPr lang="en-US" sz="1800" b="1" dirty="0">
                <a:solidFill>
                  <a:schemeClr val="tx1"/>
                </a:solidFill>
                <a:latin typeface="Lato" panose="020B0604020202020204" charset="0"/>
              </a:rPr>
              <a:t>1. Economy</a:t>
            </a:r>
            <a:endParaRPr sz="1800" b="1" dirty="0">
              <a:solidFill>
                <a:schemeClr val="tx1"/>
              </a:solidFill>
              <a:latin typeface="Lato" panose="020B0604020202020204" charset="0"/>
            </a:endParaRPr>
          </a:p>
          <a:p>
            <a:pPr marL="0" lvl="0" indent="0">
              <a:spcBef>
                <a:spcPts val="600"/>
              </a:spcBef>
              <a:spcAft>
                <a:spcPts val="0"/>
              </a:spcAft>
              <a:buNone/>
            </a:pPr>
            <a:r>
              <a:rPr lang="en-SG" sz="1800" dirty="0">
                <a:solidFill>
                  <a:schemeClr val="tx1"/>
                </a:solidFill>
                <a:latin typeface="Lato" panose="020B0604020202020204" charset="0"/>
              </a:rPr>
              <a:t>PM Lee’s National Day Rally Message to </a:t>
            </a:r>
            <a:r>
              <a:rPr lang="en-SG" sz="1800" dirty="0">
                <a:solidFill>
                  <a:srgbClr val="FF9715"/>
                </a:solidFill>
                <a:latin typeface="Lato" panose="020B0604020202020204" charset="0"/>
              </a:rPr>
              <a:t>‘Go Digital’</a:t>
            </a:r>
            <a:r>
              <a:rPr lang="en-SG" sz="1800" dirty="0">
                <a:latin typeface="Lato" panose="020B0604020202020204" charset="0"/>
              </a:rPr>
              <a:t>.</a:t>
            </a:r>
          </a:p>
          <a:p>
            <a:pPr marL="0" indent="0">
              <a:buNone/>
            </a:pPr>
            <a:r>
              <a:rPr lang="en-SG" sz="1800" dirty="0">
                <a:solidFill>
                  <a:schemeClr val="tx1"/>
                </a:solidFill>
                <a:latin typeface="Lato" panose="020B0604020202020204" charset="0"/>
              </a:rPr>
              <a:t>Digital transformation at every level of the government enabled speedy development of Project M; push for "buy-in". </a:t>
            </a:r>
          </a:p>
        </p:txBody>
      </p:sp>
      <p:sp>
        <p:nvSpPr>
          <p:cNvPr id="154" name="Shape 154"/>
          <p:cNvSpPr txBox="1">
            <a:spLocks noGrp="1"/>
          </p:cNvSpPr>
          <p:nvPr>
            <p:ph type="body" idx="2"/>
          </p:nvPr>
        </p:nvSpPr>
        <p:spPr>
          <a:xfrm>
            <a:off x="4691787" y="1681634"/>
            <a:ext cx="4102766" cy="2353410"/>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rtl="0">
              <a:spcBef>
                <a:spcPts val="600"/>
              </a:spcBef>
              <a:spcAft>
                <a:spcPts val="0"/>
              </a:spcAft>
              <a:buNone/>
            </a:pPr>
            <a:r>
              <a:rPr lang="en-US" sz="1800" b="1" dirty="0">
                <a:solidFill>
                  <a:schemeClr val="tx1"/>
                </a:solidFill>
                <a:latin typeface="Lato" panose="020B0604020202020204" charset="0"/>
              </a:rPr>
              <a:t>2. Competitive Structure</a:t>
            </a:r>
            <a:endParaRPr sz="1800" b="1" dirty="0">
              <a:solidFill>
                <a:schemeClr val="tx1"/>
              </a:solidFill>
              <a:latin typeface="Lato" panose="020B0604020202020204" charset="0"/>
            </a:endParaRPr>
          </a:p>
          <a:p>
            <a:pPr marL="0" lvl="0" indent="0">
              <a:spcBef>
                <a:spcPts val="600"/>
              </a:spcBef>
              <a:spcAft>
                <a:spcPts val="0"/>
              </a:spcAft>
              <a:buNone/>
            </a:pPr>
            <a:r>
              <a:rPr lang="en-SG" sz="1800" dirty="0">
                <a:solidFill>
                  <a:schemeClr val="tx1"/>
                </a:solidFill>
                <a:latin typeface="Lato" panose="020B0604020202020204" charset="0"/>
              </a:rPr>
              <a:t>Singapore looking towards </a:t>
            </a:r>
            <a:r>
              <a:rPr lang="en-SG" sz="1800" dirty="0">
                <a:solidFill>
                  <a:srgbClr val="FF9715"/>
                </a:solidFill>
                <a:latin typeface="Lato" panose="020B0604020202020204" charset="0"/>
              </a:rPr>
              <a:t>China</a:t>
            </a:r>
            <a:r>
              <a:rPr lang="en-SG" sz="1800" dirty="0">
                <a:latin typeface="Lato" panose="020B0604020202020204" charset="0"/>
              </a:rPr>
              <a:t> </a:t>
            </a:r>
            <a:r>
              <a:rPr lang="en-SG" sz="1800" dirty="0">
                <a:solidFill>
                  <a:schemeClr val="tx1"/>
                </a:solidFill>
                <a:latin typeface="Lato" panose="020B0604020202020204" charset="0"/>
              </a:rPr>
              <a:t>as its main digital competitor.</a:t>
            </a:r>
          </a:p>
          <a:p>
            <a:pPr marL="0" lvl="0" indent="0">
              <a:spcBef>
                <a:spcPts val="600"/>
              </a:spcBef>
              <a:spcAft>
                <a:spcPts val="0"/>
              </a:spcAft>
              <a:buNone/>
            </a:pPr>
            <a:r>
              <a:rPr lang="en-US" sz="1800" dirty="0">
                <a:solidFill>
                  <a:schemeClr val="tx1"/>
                </a:solidFill>
                <a:latin typeface="Lato" panose="020B0604020202020204" charset="0"/>
              </a:rPr>
              <a:t>Competition</a:t>
            </a:r>
            <a:r>
              <a:rPr lang="en-SG" sz="1800" dirty="0">
                <a:solidFill>
                  <a:schemeClr val="tx1"/>
                </a:solidFill>
                <a:latin typeface="Lato" panose="020B0604020202020204" charset="0"/>
              </a:rPr>
              <a:t> between various government agencies to ‘Go Digital’.</a:t>
            </a:r>
            <a:endParaRPr sz="1800" dirty="0">
              <a:solidFill>
                <a:schemeClr val="tx1"/>
              </a:solidFill>
              <a:latin typeface="Lato" panose="020B0604020202020204" charset="0"/>
            </a:endParaRPr>
          </a:p>
        </p:txBody>
      </p:sp>
      <p:sp>
        <p:nvSpPr>
          <p:cNvPr id="155" name="Shape 155"/>
          <p:cNvSpPr txBox="1">
            <a:spLocks noGrp="1"/>
          </p:cNvSpPr>
          <p:nvPr>
            <p:ph type="body" idx="3"/>
          </p:nvPr>
        </p:nvSpPr>
        <p:spPr>
          <a:xfrm>
            <a:off x="2568456" y="4300455"/>
            <a:ext cx="3614038" cy="2268211"/>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rtl="0">
              <a:spcBef>
                <a:spcPts val="600"/>
              </a:spcBef>
              <a:spcAft>
                <a:spcPts val="0"/>
              </a:spcAft>
              <a:buNone/>
            </a:pPr>
            <a:r>
              <a:rPr lang="en-SG" sz="1800" b="1" dirty="0">
                <a:solidFill>
                  <a:schemeClr val="tx1"/>
                </a:solidFill>
                <a:latin typeface="Lato" panose="020B0604020202020204" charset="0"/>
              </a:rPr>
              <a:t>3. State of Technology</a:t>
            </a:r>
            <a:endParaRPr sz="1800" b="1" dirty="0">
              <a:solidFill>
                <a:schemeClr val="tx1"/>
              </a:solidFill>
              <a:latin typeface="Lato" panose="020B0604020202020204" charset="0"/>
            </a:endParaRPr>
          </a:p>
          <a:p>
            <a:pPr marL="0" lvl="0" indent="0" rtl="0">
              <a:spcBef>
                <a:spcPts val="600"/>
              </a:spcBef>
              <a:spcAft>
                <a:spcPts val="0"/>
              </a:spcAft>
              <a:buNone/>
            </a:pPr>
            <a:r>
              <a:rPr lang="en-US" sz="1800" dirty="0">
                <a:solidFill>
                  <a:schemeClr val="tx1"/>
                </a:solidFill>
                <a:latin typeface="Lato" panose="020B0604020202020204" charset="0"/>
              </a:rPr>
              <a:t>The Block Chart System, a proprietary </a:t>
            </a:r>
            <a:r>
              <a:rPr lang="en-US" sz="1800" dirty="0">
                <a:solidFill>
                  <a:srgbClr val="FF9715"/>
                </a:solidFill>
                <a:latin typeface="Lato" panose="020B0604020202020204" charset="0"/>
              </a:rPr>
              <a:t>system previously developed by SM </a:t>
            </a:r>
            <a:r>
              <a:rPr lang="en-US" sz="1800" dirty="0">
                <a:solidFill>
                  <a:schemeClr val="tx1"/>
                </a:solidFill>
                <a:latin typeface="Lato" panose="020B0604020202020204" charset="0"/>
              </a:rPr>
              <a:t>for another government agency only required minor modifications.</a:t>
            </a:r>
            <a:endParaRPr sz="1800" dirty="0">
              <a:solidFill>
                <a:schemeClr val="tx1"/>
              </a:solidFill>
              <a:latin typeface="Lato" panose="020B0604020202020204" charset="0"/>
            </a:endParaRPr>
          </a:p>
        </p:txBody>
      </p:sp>
      <p:sp>
        <p:nvSpPr>
          <p:cNvPr id="156" name="Shape 156"/>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latin typeface="Lato" panose="020B0604020202020204" charset="0"/>
            </a:endParaRPr>
          </a:p>
        </p:txBody>
      </p:sp>
      <p:sp>
        <p:nvSpPr>
          <p:cNvPr id="3" name="Rectangle 2">
            <a:extLst>
              <a:ext uri="{FF2B5EF4-FFF2-40B4-BE49-F238E27FC236}">
                <a16:creationId xmlns:a16="http://schemas.microsoft.com/office/drawing/2014/main" id="{4B08181F-151D-4400-ABEC-9AE093E4BA4A}"/>
              </a:ext>
            </a:extLst>
          </p:cNvPr>
          <p:cNvSpPr/>
          <p:nvPr/>
        </p:nvSpPr>
        <p:spPr>
          <a:xfrm>
            <a:off x="4457225" y="3275112"/>
            <a:ext cx="219932" cy="307777"/>
          </a:xfrm>
          <a:prstGeom prst="rect">
            <a:avLst/>
          </a:prstGeom>
        </p:spPr>
        <p:txBody>
          <a:bodyPr wrap="none">
            <a:spAutoFit/>
          </a:bodyPr>
          <a:lstStyle/>
          <a:p>
            <a:r>
              <a:rPr lang="en-US">
                <a:latin typeface="Lato" panose="020B0604020202020204" charset="0"/>
              </a:rPr>
              <a:t> </a:t>
            </a:r>
          </a:p>
        </p:txBody>
      </p:sp>
    </p:spTree>
    <p:extLst>
      <p:ext uri="{BB962C8B-B14F-4D97-AF65-F5344CB8AC3E}">
        <p14:creationId xmlns:p14="http://schemas.microsoft.com/office/powerpoint/2010/main" val="3927961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705014" y="391886"/>
            <a:ext cx="7957845" cy="706450"/>
          </a:xfrm>
          <a:prstGeom prst="rect">
            <a:avLst/>
          </a:prstGeom>
        </p:spPr>
        <p:txBody>
          <a:bodyPr spcFirstLastPara="1" wrap="square" lIns="91425" tIns="91425" rIns="91425" bIns="91425" anchor="b" anchorCtr="0">
            <a:noAutofit/>
          </a:bodyPr>
          <a:lstStyle/>
          <a:p>
            <a:r>
              <a:rPr lang="en-SG" sz="2400" b="1" dirty="0">
                <a:solidFill>
                  <a:srgbClr val="002060"/>
                </a:solidFill>
                <a:latin typeface="Lato" panose="020B0604020202020204" charset="0"/>
              </a:rPr>
              <a:t>Organisational Environment Factors</a:t>
            </a:r>
          </a:p>
        </p:txBody>
      </p:sp>
      <p:sp>
        <p:nvSpPr>
          <p:cNvPr id="153" name="Shape 153"/>
          <p:cNvSpPr txBox="1">
            <a:spLocks noGrp="1"/>
          </p:cNvSpPr>
          <p:nvPr>
            <p:ph type="body" idx="1"/>
          </p:nvPr>
        </p:nvSpPr>
        <p:spPr>
          <a:xfrm>
            <a:off x="361738" y="1903563"/>
            <a:ext cx="3977866" cy="2356305"/>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indent="0">
              <a:buNone/>
            </a:pPr>
            <a:r>
              <a:rPr lang="en-SG" sz="1800" b="1" dirty="0">
                <a:solidFill>
                  <a:schemeClr val="tx1"/>
                </a:solidFill>
                <a:latin typeface="Lato" panose="020B0604020202020204" charset="0"/>
              </a:rPr>
              <a:t>1. IT Infrastructure Already In Place</a:t>
            </a:r>
          </a:p>
          <a:p>
            <a:pPr marL="0" lvl="0" indent="0">
              <a:spcBef>
                <a:spcPts val="600"/>
              </a:spcBef>
              <a:spcAft>
                <a:spcPts val="0"/>
              </a:spcAft>
              <a:buNone/>
            </a:pPr>
            <a:r>
              <a:rPr lang="en-SG" sz="1800" dirty="0">
                <a:solidFill>
                  <a:schemeClr val="tx1"/>
                </a:solidFill>
                <a:latin typeface="Lato" panose="020B0604020202020204" charset="0"/>
              </a:rPr>
              <a:t>Ability to leverage on </a:t>
            </a:r>
            <a:r>
              <a:rPr lang="en-SG" sz="1800" b="1" dirty="0" err="1">
                <a:solidFill>
                  <a:srgbClr val="FF9715"/>
                </a:solidFill>
                <a:latin typeface="Lato" panose="020B0604020202020204" charset="0"/>
              </a:rPr>
              <a:t>SingPass</a:t>
            </a:r>
            <a:r>
              <a:rPr lang="en-SG" sz="1800" b="1" dirty="0">
                <a:solidFill>
                  <a:srgbClr val="FF9715"/>
                </a:solidFill>
                <a:latin typeface="Lato" panose="020B0604020202020204" charset="0"/>
              </a:rPr>
              <a:t> 2 Factor Authentication </a:t>
            </a:r>
            <a:r>
              <a:rPr lang="en-SG" sz="1800" dirty="0">
                <a:solidFill>
                  <a:schemeClr val="tx1"/>
                </a:solidFill>
                <a:latin typeface="Lato" panose="020B0604020202020204" charset="0"/>
              </a:rPr>
              <a:t>as a security access feature.</a:t>
            </a:r>
            <a:endParaRPr sz="1800" dirty="0">
              <a:solidFill>
                <a:schemeClr val="tx1"/>
              </a:solidFill>
              <a:latin typeface="Lato" panose="020B0604020202020204" charset="0"/>
            </a:endParaRPr>
          </a:p>
        </p:txBody>
      </p:sp>
      <p:sp>
        <p:nvSpPr>
          <p:cNvPr id="154" name="Shape 154"/>
          <p:cNvSpPr txBox="1">
            <a:spLocks noGrp="1"/>
          </p:cNvSpPr>
          <p:nvPr>
            <p:ph type="body" idx="2"/>
          </p:nvPr>
        </p:nvSpPr>
        <p:spPr>
          <a:xfrm>
            <a:off x="4569183" y="1903563"/>
            <a:ext cx="4344532" cy="2356306"/>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rtl="0">
              <a:spcBef>
                <a:spcPts val="600"/>
              </a:spcBef>
              <a:spcAft>
                <a:spcPts val="0"/>
              </a:spcAft>
              <a:buNone/>
            </a:pPr>
            <a:r>
              <a:rPr lang="en-US" sz="1800" b="1" dirty="0">
                <a:solidFill>
                  <a:schemeClr val="tx1"/>
                </a:solidFill>
                <a:latin typeface="Lato" panose="020B0604020202020204" charset="0"/>
              </a:rPr>
              <a:t>2. </a:t>
            </a:r>
            <a:r>
              <a:rPr lang="en-US" sz="1800" b="1" dirty="0" err="1">
                <a:solidFill>
                  <a:schemeClr val="tx1"/>
                </a:solidFill>
                <a:latin typeface="Lato" panose="020B0604020202020204" charset="0"/>
              </a:rPr>
              <a:t>Organisational</a:t>
            </a:r>
            <a:r>
              <a:rPr lang="en-US" sz="1800" b="1" dirty="0">
                <a:solidFill>
                  <a:schemeClr val="tx1"/>
                </a:solidFill>
                <a:latin typeface="Lato" panose="020B0604020202020204" charset="0"/>
              </a:rPr>
              <a:t> Culture</a:t>
            </a:r>
            <a:endParaRPr lang="en-SG" sz="1800" b="1" dirty="0">
              <a:solidFill>
                <a:schemeClr val="tx1"/>
              </a:solidFill>
              <a:latin typeface="Lato" panose="020B0604020202020204" charset="0"/>
            </a:endParaRPr>
          </a:p>
          <a:p>
            <a:pPr marL="0" indent="0">
              <a:buNone/>
            </a:pPr>
            <a:r>
              <a:rPr lang="en-SG" sz="1800" b="1" dirty="0">
                <a:solidFill>
                  <a:schemeClr val="tx1"/>
                </a:solidFill>
                <a:latin typeface="Lato" panose="020B0604020202020204" charset="0"/>
              </a:rPr>
              <a:t>[Across Agencies]</a:t>
            </a:r>
            <a:r>
              <a:rPr lang="en-SG" sz="1800" dirty="0">
                <a:solidFill>
                  <a:schemeClr val="tx1"/>
                </a:solidFill>
                <a:latin typeface="Lato" panose="020B0604020202020204" charset="0"/>
              </a:rPr>
              <a:t> Move towards </a:t>
            </a:r>
            <a:r>
              <a:rPr lang="en-SG" sz="1800" b="1" dirty="0">
                <a:solidFill>
                  <a:srgbClr val="FF9715"/>
                </a:solidFill>
                <a:latin typeface="Lato" panose="020B0604020202020204" charset="0"/>
              </a:rPr>
              <a:t>‘Whole-of-Government’</a:t>
            </a:r>
            <a:r>
              <a:rPr lang="en-SG" sz="1800" dirty="0">
                <a:latin typeface="Lato" panose="020B0604020202020204" charset="0"/>
              </a:rPr>
              <a:t> </a:t>
            </a:r>
            <a:r>
              <a:rPr lang="en-SG" sz="1800" dirty="0">
                <a:solidFill>
                  <a:schemeClr val="tx1"/>
                </a:solidFill>
                <a:latin typeface="Lato" panose="020B0604020202020204" charset="0"/>
              </a:rPr>
              <a:t>collaborative, tripartite approach.</a:t>
            </a:r>
          </a:p>
          <a:p>
            <a:pPr marL="0" indent="0">
              <a:buNone/>
            </a:pPr>
            <a:r>
              <a:rPr lang="en-US" sz="1800" b="1" dirty="0">
                <a:solidFill>
                  <a:schemeClr val="tx1"/>
                </a:solidFill>
                <a:latin typeface="Lato" panose="020B0604020202020204" charset="0"/>
              </a:rPr>
              <a:t>[Internally] </a:t>
            </a:r>
            <a:r>
              <a:rPr lang="en-US" sz="1800" dirty="0">
                <a:solidFill>
                  <a:schemeClr val="tx1"/>
                </a:solidFill>
                <a:latin typeface="Lato" panose="020B0604020202020204" charset="0"/>
              </a:rPr>
              <a:t>PA’s </a:t>
            </a:r>
            <a:r>
              <a:rPr lang="en-US" sz="1800" b="1" dirty="0">
                <a:solidFill>
                  <a:srgbClr val="FF9715"/>
                </a:solidFill>
                <a:latin typeface="Lato" panose="020B0604020202020204" charset="0"/>
              </a:rPr>
              <a:t>extensive grassroots network </a:t>
            </a:r>
            <a:r>
              <a:rPr lang="en-US" sz="1800" dirty="0">
                <a:solidFill>
                  <a:schemeClr val="tx1"/>
                </a:solidFill>
                <a:latin typeface="Lato" panose="020B0604020202020204" charset="0"/>
              </a:rPr>
              <a:t>brought together multiple stakeholders. </a:t>
            </a:r>
          </a:p>
        </p:txBody>
      </p:sp>
      <p:sp>
        <p:nvSpPr>
          <p:cNvPr id="155" name="Shape 155"/>
          <p:cNvSpPr txBox="1">
            <a:spLocks noGrp="1"/>
          </p:cNvSpPr>
          <p:nvPr>
            <p:ph type="body" idx="3"/>
          </p:nvPr>
        </p:nvSpPr>
        <p:spPr>
          <a:xfrm>
            <a:off x="2152382" y="4374971"/>
            <a:ext cx="4589067" cy="2198156"/>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indent="0">
              <a:buNone/>
            </a:pPr>
            <a:r>
              <a:rPr lang="en" sz="1800" b="1" dirty="0">
                <a:solidFill>
                  <a:schemeClr val="tx1"/>
                </a:solidFill>
                <a:latin typeface="Lato" panose="020B0604020202020204" charset="0"/>
              </a:rPr>
              <a:t>3. PA’s Strategy</a:t>
            </a:r>
            <a:r>
              <a:rPr lang="en-US" sz="1800" b="1" dirty="0">
                <a:solidFill>
                  <a:schemeClr val="tx1"/>
                </a:solidFill>
                <a:latin typeface="Lato" panose="020B0604020202020204" charset="0"/>
              </a:rPr>
              <a:t>: Leverage on Mobilisers</a:t>
            </a:r>
          </a:p>
          <a:p>
            <a:pPr marL="0" indent="0">
              <a:buNone/>
            </a:pPr>
            <a:r>
              <a:rPr lang="en-US" sz="1800" dirty="0">
                <a:solidFill>
                  <a:schemeClr val="tx1"/>
                </a:solidFill>
                <a:latin typeface="Lato" panose="020B0604020202020204" charset="0"/>
              </a:rPr>
              <a:t>Project made known to Grassroots Advisers as most </a:t>
            </a:r>
            <a:r>
              <a:rPr lang="en-US" sz="1800" b="1" dirty="0">
                <a:solidFill>
                  <a:srgbClr val="FF9715"/>
                </a:solidFill>
                <a:latin typeface="Lato" panose="020B0604020202020204" charset="0"/>
              </a:rPr>
              <a:t>powerful stakeholders </a:t>
            </a:r>
            <a:r>
              <a:rPr lang="en-US" sz="1800" dirty="0">
                <a:solidFill>
                  <a:schemeClr val="tx1"/>
                </a:solidFill>
                <a:latin typeface="Lato" panose="020B0604020202020204" charset="0"/>
              </a:rPr>
              <a:t>who endorsed  and evangelized the project within their own business units.</a:t>
            </a:r>
          </a:p>
          <a:p>
            <a:pPr marL="0" lvl="0" indent="0">
              <a:spcBef>
                <a:spcPts val="600"/>
              </a:spcBef>
              <a:spcAft>
                <a:spcPts val="0"/>
              </a:spcAft>
              <a:buNone/>
            </a:pPr>
            <a:endParaRPr sz="1800" dirty="0">
              <a:latin typeface="Lato" panose="020B0604020202020204" charset="0"/>
            </a:endParaRPr>
          </a:p>
        </p:txBody>
      </p:sp>
      <p:sp>
        <p:nvSpPr>
          <p:cNvPr id="156" name="Shape 156"/>
          <p:cNvSpPr txBox="1">
            <a:spLocks noGrp="1"/>
          </p:cNvSpPr>
          <p:nvPr>
            <p:ph type="sldNum" idx="12"/>
          </p:nvPr>
        </p:nvSpPr>
        <p:spPr>
          <a:xfrm>
            <a:off x="8480575" y="6364177"/>
            <a:ext cx="548700" cy="41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latin typeface="Lato" panose="020B0604020202020204" charset="0"/>
            </a:endParaRPr>
          </a:p>
        </p:txBody>
      </p:sp>
    </p:spTree>
    <p:extLst>
      <p:ext uri="{BB962C8B-B14F-4D97-AF65-F5344CB8AC3E}">
        <p14:creationId xmlns:p14="http://schemas.microsoft.com/office/powerpoint/2010/main" val="2607611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685675" y="1085167"/>
            <a:ext cx="7772400" cy="1546500"/>
          </a:xfrm>
          <a:prstGeom prst="rect">
            <a:avLst/>
          </a:prstGeom>
        </p:spPr>
        <p:txBody>
          <a:bodyPr spcFirstLastPara="1" wrap="square" lIns="91425" tIns="91425" rIns="91425" bIns="91425" anchor="b" anchorCtr="0">
            <a:noAutofit/>
          </a:bodyPr>
          <a:lstStyle/>
          <a:p>
            <a:r>
              <a:rPr lang="en-US" sz="3600" dirty="0">
                <a:solidFill>
                  <a:schemeClr val="bg1"/>
                </a:solidFill>
                <a:latin typeface="Lato" panose="020B0604020202020204" charset="0"/>
              </a:rPr>
              <a:t>MANAGING STAKEHOLDERS</a:t>
            </a:r>
            <a:endParaRPr sz="3600" dirty="0">
              <a:solidFill>
                <a:schemeClr val="bg1"/>
              </a:solidFill>
              <a:latin typeface="Lato" panose="020B0604020202020204" charset="0"/>
            </a:endParaRPr>
          </a:p>
        </p:txBody>
      </p:sp>
      <p:sp>
        <p:nvSpPr>
          <p:cNvPr id="112" name="Shape 112"/>
          <p:cNvSpPr txBox="1">
            <a:spLocks noGrp="1"/>
          </p:cNvSpPr>
          <p:nvPr>
            <p:ph type="subTitle" idx="1"/>
          </p:nvPr>
        </p:nvSpPr>
        <p:spPr>
          <a:xfrm>
            <a:off x="511629" y="3169226"/>
            <a:ext cx="7772400" cy="1046400"/>
          </a:xfrm>
          <a:prstGeom prst="rect">
            <a:avLst/>
          </a:prstGeom>
        </p:spPr>
        <p:txBody>
          <a:bodyPr spcFirstLastPara="1" wrap="square" lIns="91425" tIns="91425" rIns="91425" bIns="91425" anchor="t" anchorCtr="0">
            <a:noAutofit/>
          </a:bodyPr>
          <a:lstStyle/>
          <a:p>
            <a:pPr marL="0" indent="0"/>
            <a:r>
              <a:rPr lang="en-US" sz="3600" b="0" dirty="0">
                <a:latin typeface="Lato" panose="020B0604020202020204" charset="0"/>
              </a:rPr>
              <a:t>Who Is My Important Guy?</a:t>
            </a:r>
          </a:p>
        </p:txBody>
      </p:sp>
      <p:sp>
        <p:nvSpPr>
          <p:cNvPr id="5" name="Shape 112">
            <a:extLst>
              <a:ext uri="{FF2B5EF4-FFF2-40B4-BE49-F238E27FC236}">
                <a16:creationId xmlns:a16="http://schemas.microsoft.com/office/drawing/2014/main" id="{CE006E20-3D44-4B19-BD68-4B4A0DB5CE22}"/>
              </a:ext>
            </a:extLst>
          </p:cNvPr>
          <p:cNvSpPr txBox="1">
            <a:spLocks/>
          </p:cNvSpPr>
          <p:nvPr/>
        </p:nvSpPr>
        <p:spPr>
          <a:xfrm>
            <a:off x="685800" y="5596780"/>
            <a:ext cx="7772400" cy="10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1pPr>
            <a:lvl2pPr marL="914400" marR="0" lvl="1" indent="-3810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2pPr>
            <a:lvl3pPr marL="1371600" marR="0" lvl="2" indent="-3810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3pPr>
            <a:lvl4pPr marL="1828800" marR="0" lvl="3"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4pPr>
            <a:lvl5pPr marL="2286000" marR="0" lvl="4"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5pPr>
            <a:lvl6pPr marL="2743200" marR="0" lvl="5"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6pPr>
            <a:lvl7pPr marL="3200400" marR="0" lvl="6"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7pPr>
            <a:lvl8pPr marL="3657600" marR="0" lvl="7"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8pPr>
            <a:lvl9pPr marL="4114800" marR="0" lvl="8" indent="-342900" algn="ctr" rtl="0">
              <a:lnSpc>
                <a:spcPct val="100000"/>
              </a:lnSpc>
              <a:spcBef>
                <a:spcPts val="0"/>
              </a:spcBef>
              <a:spcAft>
                <a:spcPts val="0"/>
              </a:spcAft>
              <a:buClr>
                <a:srgbClr val="FFFFFF"/>
              </a:buClr>
              <a:buSzPts val="2400"/>
              <a:buFont typeface="Lato"/>
              <a:buNone/>
              <a:defRPr sz="2400" b="1" i="0" u="none" strike="noStrike" cap="none">
                <a:solidFill>
                  <a:srgbClr val="FFFFFF"/>
                </a:solidFill>
                <a:latin typeface="Lato"/>
                <a:ea typeface="Lato"/>
                <a:cs typeface="Lato"/>
                <a:sym typeface="Lato"/>
              </a:defRPr>
            </a:lvl9pPr>
          </a:lstStyle>
          <a:p>
            <a:pPr marL="0" indent="0"/>
            <a:r>
              <a:rPr lang="en-US">
                <a:solidFill>
                  <a:schemeClr val="tx1"/>
                </a:solidFill>
                <a:latin typeface="Lato" panose="020B0604020202020204" charset="0"/>
              </a:rPr>
              <a:t>"Knowing the Key Guy is Important"</a:t>
            </a:r>
          </a:p>
        </p:txBody>
      </p:sp>
    </p:spTree>
    <p:extLst>
      <p:ext uri="{BB962C8B-B14F-4D97-AF65-F5344CB8AC3E}">
        <p14:creationId xmlns:p14="http://schemas.microsoft.com/office/powerpoint/2010/main" val="2955036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194167" y="233036"/>
            <a:ext cx="7951721" cy="648439"/>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002060"/>
                </a:solidFill>
                <a:latin typeface="Lato" panose="020B0604020202020204" charset="0"/>
              </a:rPr>
              <a:t>Government</a:t>
            </a:r>
            <a:r>
              <a:rPr lang="en-SG" sz="2400" b="1" dirty="0">
                <a:solidFill>
                  <a:srgbClr val="002060"/>
                </a:solidFill>
                <a:latin typeface="Lato" panose="020B0604020202020204" charset="0"/>
              </a:rPr>
              <a:t>-Affiliated Stakeholders</a:t>
            </a:r>
            <a:endParaRPr sz="2400" b="1" dirty="0">
              <a:solidFill>
                <a:srgbClr val="002060"/>
              </a:solidFill>
              <a:latin typeface="Lato" panose="020B0604020202020204" charset="0"/>
            </a:endParaRPr>
          </a:p>
        </p:txBody>
      </p:sp>
      <p:sp>
        <p:nvSpPr>
          <p:cNvPr id="260" name="Shape 260"/>
          <p:cNvSpPr txBox="1">
            <a:spLocks noGrp="1"/>
          </p:cNvSpPr>
          <p:nvPr>
            <p:ph type="body" idx="1"/>
          </p:nvPr>
        </p:nvSpPr>
        <p:spPr>
          <a:xfrm>
            <a:off x="488073" y="2915818"/>
            <a:ext cx="2896827" cy="949922"/>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800" b="1" dirty="0">
                <a:solidFill>
                  <a:schemeClr val="tx1"/>
                </a:solidFill>
                <a:latin typeface="Lato" panose="020B0604020202020204" charset="0"/>
              </a:rPr>
              <a:t>Government Agencies</a:t>
            </a:r>
            <a:endParaRPr sz="1600" b="1" dirty="0">
              <a:solidFill>
                <a:schemeClr val="tx1"/>
              </a:solidFill>
              <a:latin typeface="Lato" panose="020B0604020202020204" charset="0"/>
            </a:endParaRPr>
          </a:p>
        </p:txBody>
      </p:sp>
      <p:sp>
        <p:nvSpPr>
          <p:cNvPr id="261" name="Shape 261"/>
          <p:cNvSpPr txBox="1">
            <a:spLocks noGrp="1"/>
          </p:cNvSpPr>
          <p:nvPr>
            <p:ph type="body" idx="2"/>
          </p:nvPr>
        </p:nvSpPr>
        <p:spPr>
          <a:xfrm>
            <a:off x="3512560" y="2915818"/>
            <a:ext cx="2491200" cy="1740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800" b="1" dirty="0">
                <a:solidFill>
                  <a:schemeClr val="tx1"/>
                </a:solidFill>
                <a:latin typeface="Lato" panose="020B0604020202020204" charset="0"/>
              </a:rPr>
              <a:t>Grassroots Advisers (MP’s)</a:t>
            </a:r>
            <a:endParaRPr sz="1800" b="1" dirty="0">
              <a:solidFill>
                <a:schemeClr val="tx1"/>
              </a:solidFill>
              <a:latin typeface="Lato" panose="020B0604020202020204" charset="0"/>
            </a:endParaRPr>
          </a:p>
        </p:txBody>
      </p:sp>
      <p:sp>
        <p:nvSpPr>
          <p:cNvPr id="262" name="Shape 262"/>
          <p:cNvSpPr txBox="1">
            <a:spLocks noGrp="1"/>
          </p:cNvSpPr>
          <p:nvPr>
            <p:ph type="body" idx="3"/>
          </p:nvPr>
        </p:nvSpPr>
        <p:spPr>
          <a:xfrm>
            <a:off x="5849940" y="2974035"/>
            <a:ext cx="2491200" cy="678133"/>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b="1" dirty="0">
                <a:solidFill>
                  <a:schemeClr val="tx1"/>
                </a:solidFill>
                <a:latin typeface="Lato" panose="020B0604020202020204" charset="0"/>
              </a:rPr>
              <a:t>P</a:t>
            </a:r>
            <a:r>
              <a:rPr lang="en-SG" sz="1800" b="1" dirty="0">
                <a:solidFill>
                  <a:schemeClr val="tx1"/>
                </a:solidFill>
                <a:latin typeface="Lato" panose="020B0604020202020204" charset="0"/>
              </a:rPr>
              <a:t>A Staff</a:t>
            </a:r>
            <a:endParaRPr sz="1800" b="1" dirty="0">
              <a:solidFill>
                <a:schemeClr val="tx1"/>
              </a:solidFill>
              <a:latin typeface="Lato" panose="020B0604020202020204" charset="0"/>
            </a:endParaRPr>
          </a:p>
        </p:txBody>
      </p:sp>
      <p:sp>
        <p:nvSpPr>
          <p:cNvPr id="263" name="Shape 263"/>
          <p:cNvSpPr txBox="1">
            <a:spLocks noGrp="1"/>
          </p:cNvSpPr>
          <p:nvPr>
            <p:ph type="body" idx="1"/>
          </p:nvPr>
        </p:nvSpPr>
        <p:spPr>
          <a:xfrm>
            <a:off x="432721" y="5534034"/>
            <a:ext cx="3007529" cy="992849"/>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800" b="1" dirty="0">
                <a:solidFill>
                  <a:schemeClr val="tx1"/>
                </a:solidFill>
                <a:latin typeface="Lato" panose="020B0604020202020204" charset="0"/>
              </a:rPr>
              <a:t>50,000  Grassroots</a:t>
            </a:r>
          </a:p>
          <a:p>
            <a:pPr marL="0" lvl="0" indent="0" rtl="0">
              <a:spcBef>
                <a:spcPts val="600"/>
              </a:spcBef>
              <a:spcAft>
                <a:spcPts val="0"/>
              </a:spcAft>
              <a:buNone/>
            </a:pPr>
            <a:r>
              <a:rPr lang="en-US" sz="1800" b="1" dirty="0">
                <a:solidFill>
                  <a:schemeClr val="tx1"/>
                </a:solidFill>
                <a:latin typeface="Lato" panose="020B0604020202020204" charset="0"/>
              </a:rPr>
              <a:t>Volunteers</a:t>
            </a:r>
            <a:endParaRPr sz="1800" b="1" dirty="0">
              <a:solidFill>
                <a:schemeClr val="tx1"/>
              </a:solidFill>
              <a:latin typeface="Lato" panose="020B0604020202020204" charset="0"/>
            </a:endParaRPr>
          </a:p>
        </p:txBody>
      </p:sp>
      <p:sp>
        <p:nvSpPr>
          <p:cNvPr id="264" name="Shape 264"/>
          <p:cNvSpPr txBox="1">
            <a:spLocks noGrp="1"/>
          </p:cNvSpPr>
          <p:nvPr>
            <p:ph type="body" idx="2"/>
          </p:nvPr>
        </p:nvSpPr>
        <p:spPr>
          <a:xfrm>
            <a:off x="3384900" y="5578344"/>
            <a:ext cx="2684561" cy="777303"/>
          </a:xfrm>
          <a:prstGeom prst="rect">
            <a:avLst/>
          </a:prstGeom>
        </p:spPr>
        <p:txBody>
          <a:bodyPr spcFirstLastPara="1" wrap="square" lIns="91425" tIns="91425" rIns="91425" bIns="91425" anchor="t" anchorCtr="0">
            <a:noAutofit/>
          </a:bodyPr>
          <a:lstStyle/>
          <a:p>
            <a:pPr marL="0" lvl="0" indent="0">
              <a:buNone/>
            </a:pPr>
            <a:r>
              <a:rPr lang="en-US" sz="1800" b="1" dirty="0">
                <a:solidFill>
                  <a:schemeClr val="tx1"/>
                </a:solidFill>
                <a:latin typeface="Lato" panose="020B0604020202020204" charset="0"/>
              </a:rPr>
              <a:t>PA Senior Management</a:t>
            </a:r>
          </a:p>
        </p:txBody>
      </p:sp>
      <p:sp>
        <p:nvSpPr>
          <p:cNvPr id="265" name="Shape 265"/>
          <p:cNvSpPr txBox="1">
            <a:spLocks noGrp="1"/>
          </p:cNvSpPr>
          <p:nvPr>
            <p:ph type="body" idx="3"/>
          </p:nvPr>
        </p:nvSpPr>
        <p:spPr>
          <a:xfrm>
            <a:off x="6131420" y="5604998"/>
            <a:ext cx="3012580" cy="1102414"/>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800" b="1" dirty="0">
                <a:solidFill>
                  <a:schemeClr val="tx1"/>
                </a:solidFill>
                <a:latin typeface="Lato" panose="020B0604020202020204" charset="0"/>
              </a:rPr>
              <a:t>Project Owner/ Sponsor</a:t>
            </a:r>
            <a:endParaRPr sz="1600" b="1" dirty="0">
              <a:solidFill>
                <a:schemeClr val="tx1"/>
              </a:solidFill>
              <a:latin typeface="Lato" panose="020B0604020202020204" charset="0"/>
            </a:endParaRPr>
          </a:p>
        </p:txBody>
      </p:sp>
      <p:grpSp>
        <p:nvGrpSpPr>
          <p:cNvPr id="273" name="Shape 273"/>
          <p:cNvGrpSpPr/>
          <p:nvPr/>
        </p:nvGrpSpPr>
        <p:grpSpPr>
          <a:xfrm>
            <a:off x="6399585" y="2039471"/>
            <a:ext cx="358351" cy="381822"/>
            <a:chOff x="5970800" y="1619250"/>
            <a:chExt cx="428650" cy="456725"/>
          </a:xfrm>
        </p:grpSpPr>
        <p:sp>
          <p:nvSpPr>
            <p:cNvPr id="274" name="Shape 274"/>
            <p:cNvSpPr/>
            <p:nvPr/>
          </p:nvSpPr>
          <p:spPr>
            <a:xfrm>
              <a:off x="5970800" y="1674200"/>
              <a:ext cx="377975" cy="377950"/>
            </a:xfrm>
            <a:custGeom>
              <a:avLst/>
              <a:gdLst/>
              <a:ahLst/>
              <a:cxnLst/>
              <a:rect l="0" t="0" r="0" b="0"/>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Lato" panose="020B0604020202020204" charset="0"/>
              </a:endParaRPr>
            </a:p>
          </p:txBody>
        </p:sp>
        <p:sp>
          <p:nvSpPr>
            <p:cNvPr id="275" name="Shape 275"/>
            <p:cNvSpPr/>
            <p:nvPr/>
          </p:nvSpPr>
          <p:spPr>
            <a:xfrm>
              <a:off x="6068500" y="1771875"/>
              <a:ext cx="182575" cy="182600"/>
            </a:xfrm>
            <a:custGeom>
              <a:avLst/>
              <a:gdLst/>
              <a:ahLst/>
              <a:cxnLst/>
              <a:rect l="0" t="0" r="0" b="0"/>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Lato" panose="020B0604020202020204" charset="0"/>
              </a:endParaRPr>
            </a:p>
          </p:txBody>
        </p:sp>
        <p:sp>
          <p:nvSpPr>
            <p:cNvPr id="276" name="Shape 276"/>
            <p:cNvSpPr/>
            <p:nvPr/>
          </p:nvSpPr>
          <p:spPr>
            <a:xfrm>
              <a:off x="5981175" y="2005125"/>
              <a:ext cx="75125" cy="70850"/>
            </a:xfrm>
            <a:custGeom>
              <a:avLst/>
              <a:gdLst/>
              <a:ahLst/>
              <a:cxnLst/>
              <a:rect l="0" t="0" r="0" b="0"/>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Lato" panose="020B0604020202020204" charset="0"/>
              </a:endParaRPr>
            </a:p>
          </p:txBody>
        </p:sp>
        <p:sp>
          <p:nvSpPr>
            <p:cNvPr id="277" name="Shape 277"/>
            <p:cNvSpPr/>
            <p:nvPr/>
          </p:nvSpPr>
          <p:spPr>
            <a:xfrm>
              <a:off x="6263875" y="2005125"/>
              <a:ext cx="74525" cy="70850"/>
            </a:xfrm>
            <a:custGeom>
              <a:avLst/>
              <a:gdLst/>
              <a:ahLst/>
              <a:cxnLst/>
              <a:rect l="0" t="0" r="0" b="0"/>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Lato" panose="020B0604020202020204" charset="0"/>
              </a:endParaRPr>
            </a:p>
          </p:txBody>
        </p:sp>
        <p:sp>
          <p:nvSpPr>
            <p:cNvPr id="278" name="Shape 278"/>
            <p:cNvSpPr/>
            <p:nvPr/>
          </p:nvSpPr>
          <p:spPr>
            <a:xfrm>
              <a:off x="6147875" y="1619250"/>
              <a:ext cx="251575" cy="255850"/>
            </a:xfrm>
            <a:custGeom>
              <a:avLst/>
              <a:gdLst/>
              <a:ahLst/>
              <a:cxnLst/>
              <a:rect l="0" t="0" r="0" b="0"/>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Lato" panose="020B0604020202020204" charset="0"/>
              </a:endParaRPr>
            </a:p>
          </p:txBody>
        </p:sp>
      </p:grpSp>
      <p:grpSp>
        <p:nvGrpSpPr>
          <p:cNvPr id="279" name="Shape 279"/>
          <p:cNvGrpSpPr/>
          <p:nvPr/>
        </p:nvGrpSpPr>
        <p:grpSpPr>
          <a:xfrm>
            <a:off x="1148234" y="4403368"/>
            <a:ext cx="351204" cy="324661"/>
            <a:chOff x="5975075" y="2327500"/>
            <a:chExt cx="420100" cy="388350"/>
          </a:xfrm>
        </p:grpSpPr>
        <p:sp>
          <p:nvSpPr>
            <p:cNvPr id="280" name="Shape 280"/>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Lato" panose="020B0604020202020204" charset="0"/>
              </a:endParaRPr>
            </a:p>
          </p:txBody>
        </p:sp>
        <p:sp>
          <p:nvSpPr>
            <p:cNvPr id="281" name="Shape 281"/>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Lato" panose="020B0604020202020204" charset="0"/>
              </a:endParaRPr>
            </a:p>
          </p:txBody>
        </p:sp>
      </p:grpSp>
      <p:grpSp>
        <p:nvGrpSpPr>
          <p:cNvPr id="282" name="Shape 282"/>
          <p:cNvGrpSpPr/>
          <p:nvPr/>
        </p:nvGrpSpPr>
        <p:grpSpPr>
          <a:xfrm>
            <a:off x="3740456" y="4407454"/>
            <a:ext cx="427781" cy="316489"/>
            <a:chOff x="5255200" y="3006475"/>
            <a:chExt cx="511700" cy="378575"/>
          </a:xfrm>
        </p:grpSpPr>
        <p:sp>
          <p:nvSpPr>
            <p:cNvPr id="283" name="Shape 283"/>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Lato" panose="020B0604020202020204" charset="0"/>
              </a:endParaRPr>
            </a:p>
          </p:txBody>
        </p:sp>
        <p:sp>
          <p:nvSpPr>
            <p:cNvPr id="284" name="Shape 284"/>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Lato" panose="020B0604020202020204" charset="0"/>
              </a:endParaRPr>
            </a:p>
          </p:txBody>
        </p:sp>
      </p:grpSp>
      <p:pic>
        <p:nvPicPr>
          <p:cNvPr id="2" name="Picture 1">
            <a:extLst>
              <a:ext uri="{FF2B5EF4-FFF2-40B4-BE49-F238E27FC236}">
                <a16:creationId xmlns:a16="http://schemas.microsoft.com/office/drawing/2014/main" id="{E9C9F505-F87F-47DA-94AE-D92EEEE7E97B}"/>
              </a:ext>
            </a:extLst>
          </p:cNvPr>
          <p:cNvPicPr>
            <a:picLocks noChangeAspect="1"/>
          </p:cNvPicPr>
          <p:nvPr/>
        </p:nvPicPr>
        <p:blipFill>
          <a:blip r:embed="rId3"/>
          <a:stretch>
            <a:fillRect/>
          </a:stretch>
        </p:blipFill>
        <p:spPr>
          <a:xfrm>
            <a:off x="251734" y="1382178"/>
            <a:ext cx="3067465" cy="1554480"/>
          </a:xfrm>
          <a:prstGeom prst="rect">
            <a:avLst/>
          </a:prstGeom>
        </p:spPr>
      </p:pic>
      <p:pic>
        <p:nvPicPr>
          <p:cNvPr id="3" name="Picture 2">
            <a:extLst>
              <a:ext uri="{FF2B5EF4-FFF2-40B4-BE49-F238E27FC236}">
                <a16:creationId xmlns:a16="http://schemas.microsoft.com/office/drawing/2014/main" id="{3C017E98-4E44-4CA3-B9DB-6044E3286E6B}"/>
              </a:ext>
            </a:extLst>
          </p:cNvPr>
          <p:cNvPicPr>
            <a:picLocks noChangeAspect="1"/>
          </p:cNvPicPr>
          <p:nvPr/>
        </p:nvPicPr>
        <p:blipFill rotWithShape="1">
          <a:blip r:embed="rId4"/>
          <a:srcRect l="38601"/>
          <a:stretch/>
        </p:blipFill>
        <p:spPr>
          <a:xfrm>
            <a:off x="6223221" y="3963997"/>
            <a:ext cx="1922667" cy="1554480"/>
          </a:xfrm>
          <a:prstGeom prst="rect">
            <a:avLst/>
          </a:prstGeom>
        </p:spPr>
      </p:pic>
      <p:pic>
        <p:nvPicPr>
          <p:cNvPr id="5" name="Picture 4">
            <a:extLst>
              <a:ext uri="{FF2B5EF4-FFF2-40B4-BE49-F238E27FC236}">
                <a16:creationId xmlns:a16="http://schemas.microsoft.com/office/drawing/2014/main" id="{F2E3298D-3A02-49F9-9BEB-6F51C7CAF9D2}"/>
              </a:ext>
            </a:extLst>
          </p:cNvPr>
          <p:cNvPicPr>
            <a:picLocks noChangeAspect="1"/>
          </p:cNvPicPr>
          <p:nvPr/>
        </p:nvPicPr>
        <p:blipFill>
          <a:blip r:embed="rId5"/>
          <a:stretch>
            <a:fillRect/>
          </a:stretch>
        </p:blipFill>
        <p:spPr>
          <a:xfrm>
            <a:off x="488073" y="3963997"/>
            <a:ext cx="2594787" cy="1554480"/>
          </a:xfrm>
          <a:prstGeom prst="rect">
            <a:avLst/>
          </a:prstGeom>
        </p:spPr>
      </p:pic>
      <p:pic>
        <p:nvPicPr>
          <p:cNvPr id="7" name="Picture 6">
            <a:extLst>
              <a:ext uri="{FF2B5EF4-FFF2-40B4-BE49-F238E27FC236}">
                <a16:creationId xmlns:a16="http://schemas.microsoft.com/office/drawing/2014/main" id="{DF1F0803-F650-40A1-B8E6-CD244CEF7FF1}"/>
              </a:ext>
            </a:extLst>
          </p:cNvPr>
          <p:cNvPicPr>
            <a:picLocks noChangeAspect="1"/>
          </p:cNvPicPr>
          <p:nvPr/>
        </p:nvPicPr>
        <p:blipFill>
          <a:blip r:embed="rId6"/>
          <a:stretch>
            <a:fillRect/>
          </a:stretch>
        </p:blipFill>
        <p:spPr>
          <a:xfrm>
            <a:off x="3407800" y="3960918"/>
            <a:ext cx="2490481" cy="1554480"/>
          </a:xfrm>
          <a:prstGeom prst="rect">
            <a:avLst/>
          </a:prstGeom>
        </p:spPr>
      </p:pic>
      <p:pic>
        <p:nvPicPr>
          <p:cNvPr id="4" name="Picture 3">
            <a:extLst>
              <a:ext uri="{FF2B5EF4-FFF2-40B4-BE49-F238E27FC236}">
                <a16:creationId xmlns:a16="http://schemas.microsoft.com/office/drawing/2014/main" id="{664D3914-D58E-4E9E-8D26-F0D58017D64A}"/>
              </a:ext>
            </a:extLst>
          </p:cNvPr>
          <p:cNvPicPr>
            <a:picLocks noChangeAspect="1"/>
          </p:cNvPicPr>
          <p:nvPr/>
        </p:nvPicPr>
        <p:blipFill rotWithShape="1">
          <a:blip r:embed="rId7"/>
          <a:srcRect t="495" r="42049" b="56221"/>
          <a:stretch/>
        </p:blipFill>
        <p:spPr>
          <a:xfrm>
            <a:off x="3455985" y="1382178"/>
            <a:ext cx="2393955" cy="1554480"/>
          </a:xfrm>
          <a:prstGeom prst="rect">
            <a:avLst/>
          </a:prstGeom>
        </p:spPr>
      </p:pic>
      <p:pic>
        <p:nvPicPr>
          <p:cNvPr id="9" name="Picture 8">
            <a:extLst>
              <a:ext uri="{FF2B5EF4-FFF2-40B4-BE49-F238E27FC236}">
                <a16:creationId xmlns:a16="http://schemas.microsoft.com/office/drawing/2014/main" id="{D1886DF4-1286-4122-9B72-4E591C6FC1C1}"/>
              </a:ext>
            </a:extLst>
          </p:cNvPr>
          <p:cNvPicPr>
            <a:picLocks noChangeAspect="1"/>
          </p:cNvPicPr>
          <p:nvPr/>
        </p:nvPicPr>
        <p:blipFill>
          <a:blip r:embed="rId8"/>
          <a:stretch>
            <a:fillRect/>
          </a:stretch>
        </p:blipFill>
        <p:spPr>
          <a:xfrm>
            <a:off x="6308062" y="1382178"/>
            <a:ext cx="1752984" cy="1554480"/>
          </a:xfrm>
          <a:prstGeom prst="rect">
            <a:avLst/>
          </a:prstGeom>
        </p:spPr>
      </p:pic>
      <p:sp>
        <p:nvSpPr>
          <p:cNvPr id="6" name="TextBox 5">
            <a:extLst>
              <a:ext uri="{FF2B5EF4-FFF2-40B4-BE49-F238E27FC236}">
                <a16:creationId xmlns:a16="http://schemas.microsoft.com/office/drawing/2014/main" id="{5C7D83FD-C16C-44C9-8114-D3CCB1FD285F}"/>
              </a:ext>
            </a:extLst>
          </p:cNvPr>
          <p:cNvSpPr txBox="1"/>
          <p:nvPr/>
        </p:nvSpPr>
        <p:spPr>
          <a:xfrm>
            <a:off x="6192872" y="258450"/>
            <a:ext cx="2368296" cy="830997"/>
          </a:xfrm>
          <a:prstGeom prst="rect">
            <a:avLst/>
          </a:prstGeom>
          <a:noFill/>
        </p:spPr>
        <p:txBody>
          <a:bodyPr wrap="square" rtlCol="0">
            <a:spAutoFit/>
          </a:bodyPr>
          <a:lstStyle/>
          <a:p>
            <a:pPr algn="ctr"/>
            <a:r>
              <a:rPr lang="en-US" sz="2400" b="1" dirty="0">
                <a:highlight>
                  <a:srgbClr val="FFFF00"/>
                </a:highlight>
                <a:latin typeface="Lato" panose="020B0604020202020204" charset="0"/>
              </a:rPr>
              <a:t>MENTI CODE: </a:t>
            </a:r>
            <a:r>
              <a:rPr lang="en-US" sz="2400" b="1" i="1" dirty="0">
                <a:highlight>
                  <a:srgbClr val="FFFF00"/>
                </a:highlight>
                <a:latin typeface="Lato" panose="020B0604020202020204" charset="0"/>
              </a:rPr>
              <a:t>11-16-81</a:t>
            </a:r>
          </a:p>
        </p:txBody>
      </p:sp>
    </p:spTree>
    <p:extLst>
      <p:ext uri="{BB962C8B-B14F-4D97-AF65-F5344CB8AC3E}">
        <p14:creationId xmlns:p14="http://schemas.microsoft.com/office/powerpoint/2010/main" val="1181851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5482261" y="5903326"/>
            <a:ext cx="2499886" cy="514237"/>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SG" sz="2000" dirty="0">
                <a:solidFill>
                  <a:schemeClr val="tx1"/>
                </a:solidFill>
                <a:latin typeface="Lato" panose="020B0604020202020204" charset="0"/>
              </a:rPr>
              <a:t>Cabinet Minister</a:t>
            </a:r>
            <a:endParaRPr sz="2000" dirty="0">
              <a:solidFill>
                <a:schemeClr val="tx1"/>
              </a:solidFill>
              <a:latin typeface="Lato" panose="020B0604020202020204" charset="0"/>
            </a:endParaRPr>
          </a:p>
        </p:txBody>
      </p:sp>
      <p:sp>
        <p:nvSpPr>
          <p:cNvPr id="162" name="Shape 162"/>
          <p:cNvSpPr txBox="1">
            <a:spLocks noGrp="1"/>
          </p:cNvSpPr>
          <p:nvPr>
            <p:ph type="body" idx="1"/>
          </p:nvPr>
        </p:nvSpPr>
        <p:spPr>
          <a:xfrm>
            <a:off x="672577" y="1152021"/>
            <a:ext cx="3496742" cy="4502456"/>
          </a:xfrm>
          <a:prstGeom prst="rect">
            <a:avLst/>
          </a:prstGeom>
        </p:spPr>
        <p:txBody>
          <a:bodyPr spcFirstLastPara="1" wrap="square" lIns="91425" tIns="91425" rIns="91425" bIns="91425" anchor="t" anchorCtr="0">
            <a:noAutofit/>
          </a:bodyPr>
          <a:lstStyle/>
          <a:p>
            <a:pPr marL="0" lvl="0" indent="0" rtl="0">
              <a:lnSpc>
                <a:spcPct val="150000"/>
              </a:lnSpc>
              <a:spcBef>
                <a:spcPts val="600"/>
              </a:spcBef>
              <a:spcAft>
                <a:spcPts val="0"/>
              </a:spcAft>
              <a:buNone/>
            </a:pPr>
            <a:r>
              <a:rPr lang="en-SG" sz="2000" dirty="0">
                <a:solidFill>
                  <a:schemeClr val="tx1"/>
                </a:solidFill>
                <a:latin typeface="Lato" panose="020B0604020202020204" charset="0"/>
              </a:rPr>
              <a:t>Project Champion</a:t>
            </a:r>
          </a:p>
          <a:p>
            <a:pPr marL="0" lvl="0" indent="0" rtl="0">
              <a:lnSpc>
                <a:spcPct val="150000"/>
              </a:lnSpc>
              <a:spcBef>
                <a:spcPts val="600"/>
              </a:spcBef>
              <a:spcAft>
                <a:spcPts val="0"/>
              </a:spcAft>
              <a:buNone/>
            </a:pPr>
            <a:endParaRPr lang="en-US" sz="2000" dirty="0">
              <a:solidFill>
                <a:schemeClr val="tx1"/>
              </a:solidFill>
              <a:latin typeface="Lato" panose="020B0604020202020204" charset="0"/>
            </a:endParaRPr>
          </a:p>
          <a:p>
            <a:pPr marL="0" lvl="0" indent="0" rtl="0">
              <a:lnSpc>
                <a:spcPct val="150000"/>
              </a:lnSpc>
              <a:spcBef>
                <a:spcPts val="600"/>
              </a:spcBef>
              <a:spcAft>
                <a:spcPts val="0"/>
              </a:spcAft>
              <a:buNone/>
            </a:pPr>
            <a:r>
              <a:rPr lang="en-US" sz="2000" dirty="0">
                <a:solidFill>
                  <a:schemeClr val="tx1"/>
                </a:solidFill>
                <a:latin typeface="Lato" panose="020B0604020202020204" charset="0"/>
              </a:rPr>
              <a:t>Meetings at town level to obtain </a:t>
            </a:r>
            <a:r>
              <a:rPr lang="en-US" sz="2000" b="1" dirty="0">
                <a:solidFill>
                  <a:srgbClr val="FF9715"/>
                </a:solidFill>
                <a:latin typeface="Lato" panose="020B0604020202020204" charset="0"/>
              </a:rPr>
              <a:t>buy-in</a:t>
            </a:r>
            <a:r>
              <a:rPr lang="en-US" sz="2000" dirty="0">
                <a:solidFill>
                  <a:schemeClr val="tx1"/>
                </a:solidFill>
                <a:latin typeface="Lato" panose="020B0604020202020204" charset="0"/>
              </a:rPr>
              <a:t> from grassroots advisors</a:t>
            </a:r>
          </a:p>
          <a:p>
            <a:pPr marL="0" lvl="0" indent="0" rtl="0">
              <a:lnSpc>
                <a:spcPct val="150000"/>
              </a:lnSpc>
              <a:spcBef>
                <a:spcPts val="600"/>
              </a:spcBef>
              <a:spcAft>
                <a:spcPts val="0"/>
              </a:spcAft>
              <a:buNone/>
            </a:pPr>
            <a:endParaRPr lang="en-US" sz="2000" dirty="0">
              <a:solidFill>
                <a:schemeClr val="tx1"/>
              </a:solidFill>
              <a:latin typeface="Lato" panose="020B0604020202020204" charset="0"/>
            </a:endParaRPr>
          </a:p>
          <a:p>
            <a:pPr marL="0" lvl="0" indent="0" rtl="0">
              <a:lnSpc>
                <a:spcPct val="150000"/>
              </a:lnSpc>
              <a:spcBef>
                <a:spcPts val="600"/>
              </a:spcBef>
              <a:spcAft>
                <a:spcPts val="0"/>
              </a:spcAft>
              <a:buNone/>
            </a:pPr>
            <a:r>
              <a:rPr lang="en-US" sz="2000" b="1" dirty="0">
                <a:solidFill>
                  <a:srgbClr val="FF9715"/>
                </a:solidFill>
                <a:latin typeface="Lato" panose="020B0604020202020204" charset="0"/>
              </a:rPr>
              <a:t>Evangelized</a:t>
            </a:r>
            <a:r>
              <a:rPr lang="en-US" sz="2000" dirty="0">
                <a:solidFill>
                  <a:schemeClr val="tx1"/>
                </a:solidFill>
                <a:latin typeface="Lato" panose="020B0604020202020204" charset="0"/>
              </a:rPr>
              <a:t> Project M to grassroots advisors -&gt;</a:t>
            </a:r>
          </a:p>
          <a:p>
            <a:pPr marL="0" lvl="0" indent="0" rtl="0">
              <a:lnSpc>
                <a:spcPct val="150000"/>
              </a:lnSpc>
              <a:spcBef>
                <a:spcPts val="600"/>
              </a:spcBef>
              <a:spcAft>
                <a:spcPts val="0"/>
              </a:spcAft>
              <a:buNone/>
            </a:pPr>
            <a:r>
              <a:rPr lang="en-US" sz="2000" dirty="0">
                <a:solidFill>
                  <a:schemeClr val="tx1"/>
                </a:solidFill>
                <a:latin typeface="Lato" panose="020B0604020202020204" charset="0"/>
              </a:rPr>
              <a:t>Advisors evangelized to volunteers and staff</a:t>
            </a:r>
            <a:endParaRPr lang="en-SG" sz="2000" dirty="0">
              <a:solidFill>
                <a:schemeClr val="tx1"/>
              </a:solidFill>
              <a:latin typeface="Lato" panose="020B0604020202020204" charset="0"/>
            </a:endParaRPr>
          </a:p>
        </p:txBody>
      </p:sp>
      <p:pic>
        <p:nvPicPr>
          <p:cNvPr id="6" name="Picture 5">
            <a:extLst>
              <a:ext uri="{FF2B5EF4-FFF2-40B4-BE49-F238E27FC236}">
                <a16:creationId xmlns:a16="http://schemas.microsoft.com/office/drawing/2014/main" id="{A521EE9C-E894-489B-8727-3AB8157D4A12}"/>
              </a:ext>
            </a:extLst>
          </p:cNvPr>
          <p:cNvPicPr>
            <a:picLocks noChangeAspect="1"/>
          </p:cNvPicPr>
          <p:nvPr/>
        </p:nvPicPr>
        <p:blipFill rotWithShape="1">
          <a:blip r:embed="rId3"/>
          <a:srcRect r="11509"/>
          <a:stretch/>
        </p:blipFill>
        <p:spPr>
          <a:xfrm>
            <a:off x="4169319" y="1354003"/>
            <a:ext cx="4785312" cy="4590762"/>
          </a:xfrm>
          <a:prstGeom prst="rect">
            <a:avLst/>
          </a:prstGeom>
        </p:spPr>
      </p:pic>
      <p:sp>
        <p:nvSpPr>
          <p:cNvPr id="9" name="Shape 259">
            <a:extLst>
              <a:ext uri="{FF2B5EF4-FFF2-40B4-BE49-F238E27FC236}">
                <a16:creationId xmlns:a16="http://schemas.microsoft.com/office/drawing/2014/main" id="{412F4E91-89FF-4D9C-A000-FF19C8FFE6E6}"/>
              </a:ext>
            </a:extLst>
          </p:cNvPr>
          <p:cNvSpPr txBox="1">
            <a:spLocks/>
          </p:cNvSpPr>
          <p:nvPr/>
        </p:nvSpPr>
        <p:spPr>
          <a:xfrm>
            <a:off x="672576" y="392310"/>
            <a:ext cx="7951721" cy="63266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rgbClr val="002060"/>
                </a:solidFill>
                <a:latin typeface="Lato" panose="020B0604020202020204" charset="0"/>
              </a:rPr>
              <a:t>Powerful</a:t>
            </a:r>
            <a:r>
              <a:rPr lang="en-US" b="1" dirty="0">
                <a:solidFill>
                  <a:schemeClr val="tx1"/>
                </a:solidFill>
                <a:latin typeface="Lato" panose="020B0604020202020204" charset="0"/>
              </a:rPr>
              <a:t> </a:t>
            </a:r>
            <a:r>
              <a:rPr lang="en-US" sz="2400" b="1" dirty="0">
                <a:solidFill>
                  <a:srgbClr val="002060"/>
                </a:solidFill>
                <a:latin typeface="Lato" panose="020B0604020202020204" charset="0"/>
              </a:rPr>
              <a:t>Stakeholders</a:t>
            </a:r>
          </a:p>
        </p:txBody>
      </p:sp>
    </p:spTree>
    <p:extLst>
      <p:ext uri="{BB962C8B-B14F-4D97-AF65-F5344CB8AC3E}">
        <p14:creationId xmlns:p14="http://schemas.microsoft.com/office/powerpoint/2010/main" val="1851238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9" name="Shape 259">
            <a:extLst>
              <a:ext uri="{FF2B5EF4-FFF2-40B4-BE49-F238E27FC236}">
                <a16:creationId xmlns:a16="http://schemas.microsoft.com/office/drawing/2014/main" id="{412F4E91-89FF-4D9C-A000-FF19C8FFE6E6}"/>
              </a:ext>
            </a:extLst>
          </p:cNvPr>
          <p:cNvSpPr txBox="1">
            <a:spLocks/>
          </p:cNvSpPr>
          <p:nvPr/>
        </p:nvSpPr>
        <p:spPr>
          <a:xfrm>
            <a:off x="893699" y="141746"/>
            <a:ext cx="7951721" cy="7291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rgbClr val="002060"/>
                </a:solidFill>
                <a:latin typeface="Lato" panose="020B0604020202020204" charset="0"/>
              </a:rPr>
              <a:t>No</a:t>
            </a:r>
            <a:r>
              <a:rPr lang="en-US" b="1" dirty="0">
                <a:solidFill>
                  <a:schemeClr val="tx1"/>
                </a:solidFill>
                <a:latin typeface="Lato" panose="020B0604020202020204" charset="0"/>
              </a:rPr>
              <a:t> </a:t>
            </a:r>
            <a:r>
              <a:rPr lang="en-US" sz="2400" b="1" dirty="0">
                <a:solidFill>
                  <a:srgbClr val="002060"/>
                </a:solidFill>
                <a:latin typeface="Lato" panose="020B0604020202020204" charset="0"/>
              </a:rPr>
              <a:t>‘One-size-fits-all’ Solution</a:t>
            </a:r>
          </a:p>
        </p:txBody>
      </p:sp>
      <p:sp>
        <p:nvSpPr>
          <p:cNvPr id="162" name="Shape 162"/>
          <p:cNvSpPr txBox="1">
            <a:spLocks noGrp="1"/>
          </p:cNvSpPr>
          <p:nvPr>
            <p:ph type="body" idx="1"/>
          </p:nvPr>
        </p:nvSpPr>
        <p:spPr>
          <a:xfrm>
            <a:off x="893700" y="1073538"/>
            <a:ext cx="7586875" cy="4450310"/>
          </a:xfrm>
          <a:prstGeom prst="rect">
            <a:avLst/>
          </a:prstGeom>
        </p:spPr>
        <p:txBody>
          <a:bodyPr spcFirstLastPara="1" wrap="square" lIns="91425" tIns="91425" rIns="91425" bIns="91425" anchor="t" anchorCtr="0">
            <a:noAutofit/>
          </a:bodyPr>
          <a:lstStyle/>
          <a:p>
            <a:pPr marL="0" lvl="0" indent="0">
              <a:lnSpc>
                <a:spcPct val="150000"/>
              </a:lnSpc>
              <a:buNone/>
            </a:pPr>
            <a:r>
              <a:rPr lang="en-US" sz="2000" dirty="0">
                <a:solidFill>
                  <a:schemeClr val="tx1"/>
                </a:solidFill>
                <a:latin typeface="Lato" panose="020B0604020202020204" charset="0"/>
              </a:rPr>
              <a:t>M system implemented to standardize processes, but the way this technology was adopted and applied to their work processes varied from unit to unit, town to town.</a:t>
            </a:r>
          </a:p>
          <a:p>
            <a:pPr marL="0" lvl="0" indent="0" rtl="0">
              <a:lnSpc>
                <a:spcPct val="150000"/>
              </a:lnSpc>
              <a:spcBef>
                <a:spcPts val="600"/>
              </a:spcBef>
              <a:spcAft>
                <a:spcPts val="0"/>
              </a:spcAft>
              <a:buNone/>
            </a:pPr>
            <a:endParaRPr lang="en-US" sz="2000" dirty="0">
              <a:solidFill>
                <a:schemeClr val="tx1"/>
              </a:solidFill>
              <a:latin typeface="Lato" panose="020B0604020202020204" charset="0"/>
            </a:endParaRPr>
          </a:p>
          <a:p>
            <a:pPr marL="0" lvl="0" indent="0" rtl="0">
              <a:lnSpc>
                <a:spcPct val="150000"/>
              </a:lnSpc>
              <a:spcBef>
                <a:spcPts val="600"/>
              </a:spcBef>
              <a:spcAft>
                <a:spcPts val="0"/>
              </a:spcAft>
              <a:buNone/>
            </a:pPr>
            <a:r>
              <a:rPr lang="en-US" sz="2000" dirty="0">
                <a:solidFill>
                  <a:schemeClr val="tx1"/>
                </a:solidFill>
                <a:latin typeface="Lato" panose="020B0604020202020204" charset="0"/>
              </a:rPr>
              <a:t>System could be very useful for one town and not so useful for another due to </a:t>
            </a:r>
            <a:r>
              <a:rPr lang="en-US" sz="2000" b="1" dirty="0">
                <a:solidFill>
                  <a:srgbClr val="FF9715"/>
                </a:solidFill>
                <a:latin typeface="Lato" panose="020B0604020202020204" charset="0"/>
              </a:rPr>
              <a:t>different work processes</a:t>
            </a:r>
            <a:r>
              <a:rPr lang="en-US" sz="2000" dirty="0">
                <a:solidFill>
                  <a:schemeClr val="tx1"/>
                </a:solidFill>
                <a:latin typeface="Lato" panose="020B0604020202020204" charset="0"/>
              </a:rPr>
              <a:t>.</a:t>
            </a:r>
          </a:p>
          <a:p>
            <a:pPr marL="0" lvl="0" indent="0" rtl="0">
              <a:lnSpc>
                <a:spcPct val="150000"/>
              </a:lnSpc>
              <a:spcBef>
                <a:spcPts val="600"/>
              </a:spcBef>
              <a:spcAft>
                <a:spcPts val="0"/>
              </a:spcAft>
              <a:buNone/>
            </a:pPr>
            <a:endParaRPr lang="en-US" sz="2000" dirty="0">
              <a:solidFill>
                <a:schemeClr val="tx1"/>
              </a:solidFill>
              <a:latin typeface="Lato" panose="020B0604020202020204" charset="0"/>
            </a:endParaRPr>
          </a:p>
          <a:p>
            <a:pPr marL="0" lvl="0" indent="0" rtl="0">
              <a:lnSpc>
                <a:spcPct val="150000"/>
              </a:lnSpc>
              <a:spcBef>
                <a:spcPts val="600"/>
              </a:spcBef>
              <a:spcAft>
                <a:spcPts val="0"/>
              </a:spcAft>
              <a:buNone/>
            </a:pPr>
            <a:r>
              <a:rPr lang="en-US" sz="2000" dirty="0">
                <a:solidFill>
                  <a:schemeClr val="tx1"/>
                </a:solidFill>
                <a:latin typeface="Lato" panose="020B0604020202020204" charset="0"/>
              </a:rPr>
              <a:t>Not possible to accommodate all user requirements.</a:t>
            </a:r>
          </a:p>
          <a:p>
            <a:pPr marL="0" lvl="0" indent="0" rtl="0">
              <a:lnSpc>
                <a:spcPct val="150000"/>
              </a:lnSpc>
              <a:spcBef>
                <a:spcPts val="600"/>
              </a:spcBef>
              <a:spcAft>
                <a:spcPts val="0"/>
              </a:spcAft>
              <a:buNone/>
            </a:pPr>
            <a:endParaRPr lang="en-US" sz="2000" dirty="0">
              <a:solidFill>
                <a:schemeClr val="tx1"/>
              </a:solidFill>
              <a:latin typeface="Lato" panose="020B0604020202020204" charset="0"/>
            </a:endParaRPr>
          </a:p>
          <a:p>
            <a:pPr marL="0" lvl="0" indent="0" rtl="0">
              <a:lnSpc>
                <a:spcPct val="150000"/>
              </a:lnSpc>
              <a:spcBef>
                <a:spcPts val="600"/>
              </a:spcBef>
              <a:spcAft>
                <a:spcPts val="0"/>
              </a:spcAft>
              <a:buNone/>
            </a:pPr>
            <a:r>
              <a:rPr lang="en-US" sz="2000" b="1" dirty="0">
                <a:solidFill>
                  <a:srgbClr val="FF9715"/>
                </a:solidFill>
                <a:latin typeface="Lato" panose="020B0604020202020204" charset="0"/>
              </a:rPr>
              <a:t>Clear communication </a:t>
            </a:r>
            <a:r>
              <a:rPr lang="en-US" sz="2000" dirty="0">
                <a:solidFill>
                  <a:schemeClr val="tx1"/>
                </a:solidFill>
                <a:latin typeface="Lato" panose="020B0604020202020204" charset="0"/>
              </a:rPr>
              <a:t>key to ensure all towns were still on board.</a:t>
            </a:r>
          </a:p>
        </p:txBody>
      </p:sp>
    </p:spTree>
    <p:extLst>
      <p:ext uri="{BB962C8B-B14F-4D97-AF65-F5344CB8AC3E}">
        <p14:creationId xmlns:p14="http://schemas.microsoft.com/office/powerpoint/2010/main" val="1008174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58467" y="1699273"/>
            <a:ext cx="9460683" cy="1546500"/>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None/>
            </a:pPr>
            <a:r>
              <a:rPr lang="en-US" sz="3600" dirty="0">
                <a:solidFill>
                  <a:schemeClr val="bg1"/>
                </a:solidFill>
                <a:latin typeface="Lato" panose="020B0604020202020204" charset="0"/>
              </a:rPr>
              <a:t>PROJECT COMPLEXITY &amp;</a:t>
            </a:r>
            <a:br>
              <a:rPr lang="en-US" sz="3600" dirty="0">
                <a:solidFill>
                  <a:schemeClr val="bg1"/>
                </a:solidFill>
                <a:latin typeface="Lato" panose="020B0604020202020204" charset="0"/>
              </a:rPr>
            </a:br>
            <a:r>
              <a:rPr lang="en-US" sz="3600" dirty="0">
                <a:solidFill>
                  <a:schemeClr val="bg1"/>
                </a:solidFill>
                <a:latin typeface="Lato" panose="020B0604020202020204" charset="0"/>
              </a:rPr>
              <a:t>CHANGE MANAGEMENT</a:t>
            </a:r>
            <a:endParaRPr sz="2000" dirty="0">
              <a:solidFill>
                <a:schemeClr val="bg1"/>
              </a:solidFill>
              <a:latin typeface="Lato" panose="020B0604020202020204" charset="0"/>
            </a:endParaRPr>
          </a:p>
        </p:txBody>
      </p:sp>
      <p:sp>
        <p:nvSpPr>
          <p:cNvPr id="4" name="Subtitle 3">
            <a:extLst>
              <a:ext uri="{FF2B5EF4-FFF2-40B4-BE49-F238E27FC236}">
                <a16:creationId xmlns:a16="http://schemas.microsoft.com/office/drawing/2014/main" id="{2CC6FC33-9032-4698-A03C-14F82E5FCE7F}"/>
              </a:ext>
            </a:extLst>
          </p:cNvPr>
          <p:cNvSpPr>
            <a:spLocks noGrp="1"/>
          </p:cNvSpPr>
          <p:nvPr>
            <p:ph type="subTitle" idx="1"/>
          </p:nvPr>
        </p:nvSpPr>
        <p:spPr/>
        <p:txBody>
          <a:bodyPr/>
          <a:lstStyle/>
          <a:p>
            <a:r>
              <a:rPr lang="en-US" sz="3600" dirty="0">
                <a:latin typeface="Lato" panose="020B0604020202020204" charset="0"/>
              </a:rPr>
              <a:t>6-Pronged Approach</a:t>
            </a:r>
          </a:p>
        </p:txBody>
      </p:sp>
      <p:sp>
        <p:nvSpPr>
          <p:cNvPr id="2" name="Rectangle 1">
            <a:extLst>
              <a:ext uri="{FF2B5EF4-FFF2-40B4-BE49-F238E27FC236}">
                <a16:creationId xmlns:a16="http://schemas.microsoft.com/office/drawing/2014/main" id="{3A43C4E7-B5CA-4860-B05E-2F1F4F34C4F8}"/>
              </a:ext>
            </a:extLst>
          </p:cNvPr>
          <p:cNvSpPr/>
          <p:nvPr/>
        </p:nvSpPr>
        <p:spPr>
          <a:xfrm>
            <a:off x="1794281" y="5715979"/>
            <a:ext cx="5920210" cy="369332"/>
          </a:xfrm>
          <a:prstGeom prst="rect">
            <a:avLst/>
          </a:prstGeom>
        </p:spPr>
        <p:txBody>
          <a:bodyPr wrap="none">
            <a:spAutoFit/>
          </a:bodyPr>
          <a:lstStyle/>
          <a:p>
            <a:r>
              <a:rPr lang="en-SG" sz="1800" dirty="0">
                <a:latin typeface="Lato" panose="020B0604020202020204" charset="0"/>
              </a:rPr>
              <a:t>Presented by </a:t>
            </a:r>
            <a:r>
              <a:rPr lang="en-SG" sz="1800" b="1" dirty="0">
                <a:latin typeface="Lato" panose="020B0604020202020204" charset="0"/>
              </a:rPr>
              <a:t>Luo </a:t>
            </a:r>
            <a:r>
              <a:rPr lang="en-SG" sz="1800" b="1" dirty="0" err="1">
                <a:latin typeface="Lato" panose="020B0604020202020204" charset="0"/>
              </a:rPr>
              <a:t>Hanran</a:t>
            </a:r>
            <a:r>
              <a:rPr lang="en-SG" sz="1800" dirty="0">
                <a:latin typeface="Lato" panose="020B0604020202020204" charset="0"/>
              </a:rPr>
              <a:t>, Change Management Analyst</a:t>
            </a:r>
            <a:endParaRPr lang="en-US" sz="1800" dirty="0">
              <a:latin typeface="Lato" panose="020B0604020202020204" charset="0"/>
            </a:endParaRPr>
          </a:p>
        </p:txBody>
      </p:sp>
    </p:spTree>
    <p:extLst>
      <p:ext uri="{BB962C8B-B14F-4D97-AF65-F5344CB8AC3E}">
        <p14:creationId xmlns:p14="http://schemas.microsoft.com/office/powerpoint/2010/main" val="1481980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504427" y="459021"/>
            <a:ext cx="7844916" cy="513436"/>
          </a:xfrm>
        </p:spPr>
        <p:txBody>
          <a:bodyPr/>
          <a:lstStyle/>
          <a:p>
            <a:r>
              <a:rPr lang="en-US" sz="2400" b="1" dirty="0">
                <a:solidFill>
                  <a:srgbClr val="002060"/>
                </a:solidFill>
                <a:latin typeface="Lato" panose="020B0604020202020204" charset="0"/>
              </a:rPr>
              <a:t>Project Complexity – Medium to High</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365753" y="1088046"/>
            <a:ext cx="8663522" cy="3781498"/>
          </a:xfrm>
        </p:spPr>
        <p:txBody>
          <a:bodyPr/>
          <a:lstStyle/>
          <a:p>
            <a:pPr>
              <a:lnSpc>
                <a:spcPct val="150000"/>
              </a:lnSpc>
            </a:pPr>
            <a:r>
              <a:rPr lang="en-SG" sz="2000" b="1" dirty="0">
                <a:solidFill>
                  <a:schemeClr val="tx1"/>
                </a:solidFill>
                <a:latin typeface="Lato" panose="020B0604020202020204" charset="0"/>
              </a:rPr>
              <a:t>Project Type: </a:t>
            </a:r>
            <a:r>
              <a:rPr lang="en-SG" sz="2000" dirty="0">
                <a:solidFill>
                  <a:schemeClr val="tx1"/>
                </a:solidFill>
                <a:latin typeface="Lato" panose="020B0604020202020204" charset="0"/>
              </a:rPr>
              <a:t>Systems Integration </a:t>
            </a:r>
          </a:p>
          <a:p>
            <a:pPr>
              <a:lnSpc>
                <a:spcPct val="150000"/>
              </a:lnSpc>
            </a:pPr>
            <a:r>
              <a:rPr lang="en-SG" sz="2000" b="1" dirty="0">
                <a:solidFill>
                  <a:schemeClr val="tx1"/>
                </a:solidFill>
                <a:latin typeface="Lato" panose="020B0604020202020204" charset="0"/>
              </a:rPr>
              <a:t>Geographic Spread: </a:t>
            </a:r>
            <a:r>
              <a:rPr lang="en-SG" sz="2000" dirty="0">
                <a:solidFill>
                  <a:schemeClr val="tx1"/>
                </a:solidFill>
                <a:latin typeface="Lato" panose="020B0604020202020204" charset="0"/>
              </a:rPr>
              <a:t>Nationwide, cutting across ALL govt agencies</a:t>
            </a:r>
          </a:p>
          <a:p>
            <a:pPr>
              <a:lnSpc>
                <a:spcPct val="150000"/>
              </a:lnSpc>
            </a:pPr>
            <a:r>
              <a:rPr lang="en-SG" sz="2000" b="1" dirty="0">
                <a:solidFill>
                  <a:schemeClr val="tx1"/>
                </a:solidFill>
                <a:latin typeface="Lato" panose="020B0604020202020204" charset="0"/>
              </a:rPr>
              <a:t>Scale:</a:t>
            </a:r>
            <a:r>
              <a:rPr lang="en-SG" sz="2000" dirty="0">
                <a:solidFill>
                  <a:schemeClr val="tx1"/>
                </a:solidFill>
                <a:latin typeface="Lato" panose="020B0604020202020204" charset="0"/>
              </a:rPr>
              <a:t> ALL public officers (&gt;100,000++)</a:t>
            </a:r>
          </a:p>
          <a:p>
            <a:pPr>
              <a:lnSpc>
                <a:spcPct val="150000"/>
              </a:lnSpc>
            </a:pPr>
            <a:r>
              <a:rPr lang="en-SG" sz="2000" b="1" dirty="0">
                <a:solidFill>
                  <a:schemeClr val="tx1"/>
                </a:solidFill>
                <a:latin typeface="Lato" panose="020B0604020202020204" charset="0"/>
              </a:rPr>
              <a:t>Nature: </a:t>
            </a:r>
            <a:r>
              <a:rPr lang="en-SG" sz="2000" dirty="0">
                <a:solidFill>
                  <a:schemeClr val="tx1"/>
                </a:solidFill>
                <a:latin typeface="Lato" panose="020B0604020202020204" charset="0"/>
              </a:rPr>
              <a:t>Government</a:t>
            </a:r>
          </a:p>
          <a:p>
            <a:pPr>
              <a:lnSpc>
                <a:spcPct val="150000"/>
              </a:lnSpc>
            </a:pPr>
            <a:r>
              <a:rPr lang="en-SG" sz="2000" b="1" dirty="0">
                <a:solidFill>
                  <a:schemeClr val="tx1"/>
                </a:solidFill>
                <a:latin typeface="Lato" panose="020B0604020202020204" charset="0"/>
              </a:rPr>
              <a:t>Components &amp; Modules:</a:t>
            </a:r>
            <a:endParaRPr lang="en-US" sz="2000" dirty="0">
              <a:solidFill>
                <a:schemeClr val="tx1"/>
              </a:solidFill>
              <a:latin typeface="Lato" panose="020B0604020202020204" charset="0"/>
            </a:endParaRPr>
          </a:p>
          <a:p>
            <a:pPr marL="495300" indent="0">
              <a:lnSpc>
                <a:spcPct val="150000"/>
              </a:lnSpc>
              <a:buNone/>
            </a:pPr>
            <a:r>
              <a:rPr lang="en-SG" sz="2000" dirty="0">
                <a:solidFill>
                  <a:schemeClr val="tx1"/>
                </a:solidFill>
                <a:latin typeface="Lato" panose="020B0604020202020204" charset="0"/>
              </a:rPr>
              <a:t>▷Web-Based Client-End Application Component </a:t>
            </a:r>
          </a:p>
          <a:p>
            <a:pPr marL="495300" indent="0">
              <a:lnSpc>
                <a:spcPct val="150000"/>
              </a:lnSpc>
              <a:buNone/>
            </a:pPr>
            <a:r>
              <a:rPr lang="en-SG" sz="2000" dirty="0">
                <a:solidFill>
                  <a:schemeClr val="tx1"/>
                </a:solidFill>
                <a:latin typeface="Lato" panose="020B0604020202020204" charset="0"/>
              </a:rPr>
              <a:t>▷Web-Based Backend Application Component </a:t>
            </a:r>
          </a:p>
          <a:p>
            <a:pPr marL="495300" indent="0">
              <a:lnSpc>
                <a:spcPct val="150000"/>
              </a:lnSpc>
              <a:buNone/>
            </a:pPr>
            <a:r>
              <a:rPr lang="en-SG" sz="2000" dirty="0">
                <a:solidFill>
                  <a:schemeClr val="tx1"/>
                </a:solidFill>
                <a:latin typeface="Lato" panose="020B0604020202020204" charset="0"/>
              </a:rPr>
              <a:t>▷3 key modules: Feedback Management; Household Management; Interfaces</a:t>
            </a:r>
            <a:endParaRPr lang="en-US" sz="2000" dirty="0">
              <a:solidFill>
                <a:schemeClr val="tx1"/>
              </a:solidFill>
              <a:latin typeface="Lato" panose="020B0604020202020204" charset="0"/>
            </a:endParaRPr>
          </a:p>
          <a:p>
            <a:pPr>
              <a:lnSpc>
                <a:spcPct val="150000"/>
              </a:lnSpc>
            </a:pPr>
            <a:endParaRPr lang="en-SG" sz="2000" dirty="0">
              <a:solidFill>
                <a:schemeClr val="tx1"/>
              </a:solidFill>
              <a:latin typeface="Lato" panose="020B0604020202020204" charset="0"/>
            </a:endParaRPr>
          </a:p>
        </p:txBody>
      </p:sp>
    </p:spTree>
    <p:extLst>
      <p:ext uri="{BB962C8B-B14F-4D97-AF65-F5344CB8AC3E}">
        <p14:creationId xmlns:p14="http://schemas.microsoft.com/office/powerpoint/2010/main" val="2396499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537084" y="132450"/>
            <a:ext cx="7844916" cy="694864"/>
          </a:xfrm>
        </p:spPr>
        <p:txBody>
          <a:bodyPr/>
          <a:lstStyle/>
          <a:p>
            <a:r>
              <a:rPr lang="en-US" sz="2400" b="1" dirty="0">
                <a:solidFill>
                  <a:srgbClr val="002060"/>
                </a:solidFill>
                <a:latin typeface="Lato" panose="020B0604020202020204" charset="0"/>
              </a:rPr>
              <a:t>Change Management Strategy</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254754" y="827314"/>
            <a:ext cx="8663522" cy="3781498"/>
          </a:xfrm>
        </p:spPr>
        <p:txBody>
          <a:bodyPr/>
          <a:lstStyle/>
          <a:p>
            <a:pPr marL="38100" indent="0">
              <a:lnSpc>
                <a:spcPct val="150000"/>
              </a:lnSpc>
              <a:buNone/>
            </a:pPr>
            <a:r>
              <a:rPr lang="en-US" sz="2000" dirty="0">
                <a:solidFill>
                  <a:schemeClr val="tx1"/>
                </a:solidFill>
                <a:latin typeface="Lato" panose="020B0604020202020204" charset="0"/>
              </a:rPr>
              <a:t>1. </a:t>
            </a:r>
            <a:r>
              <a:rPr lang="en-SG" sz="2000" b="1" i="1" dirty="0">
                <a:solidFill>
                  <a:schemeClr val="tx1"/>
                </a:solidFill>
                <a:latin typeface="Lato" panose="020B0604020202020204" charset="0"/>
              </a:rPr>
              <a:t>User Training</a:t>
            </a:r>
            <a:endParaRPr lang="en-US" sz="2000" dirty="0">
              <a:solidFill>
                <a:schemeClr val="tx1"/>
              </a:solidFill>
              <a:latin typeface="Lato" panose="020B0604020202020204" charset="0"/>
            </a:endParaRPr>
          </a:p>
          <a:p>
            <a:pPr>
              <a:lnSpc>
                <a:spcPct val="150000"/>
              </a:lnSpc>
            </a:pPr>
            <a:r>
              <a:rPr lang="en-SG" sz="2000" dirty="0">
                <a:solidFill>
                  <a:schemeClr val="tx1"/>
                </a:solidFill>
                <a:latin typeface="Lato" panose="020B0604020202020204" charset="0"/>
              </a:rPr>
              <a:t>The training content was jointly curated by PA’s training arm, National Community Leadership Institute (NACLI) that specialised in community leadership, as well as the vendor, SM. </a:t>
            </a:r>
          </a:p>
          <a:p>
            <a:pPr>
              <a:lnSpc>
                <a:spcPct val="150000"/>
              </a:lnSpc>
            </a:pPr>
            <a:r>
              <a:rPr lang="en-SG" sz="2000" dirty="0">
                <a:solidFill>
                  <a:schemeClr val="tx1"/>
                </a:solidFill>
                <a:latin typeface="Lato" panose="020B0604020202020204" charset="0"/>
              </a:rPr>
              <a:t>Important as technical knowledge was contextualised to public officers’ work context when it was delivered. </a:t>
            </a:r>
          </a:p>
          <a:p>
            <a:pPr>
              <a:lnSpc>
                <a:spcPct val="150000"/>
              </a:lnSpc>
            </a:pPr>
            <a:r>
              <a:rPr lang="en-SG" sz="2000" dirty="0">
                <a:solidFill>
                  <a:schemeClr val="tx1"/>
                </a:solidFill>
                <a:latin typeface="Lato" panose="020B0604020202020204" charset="0"/>
              </a:rPr>
              <a:t>The content was also jointly delivered, which was critical because the public officers felt comfortable enough to voice their concerns with the presence of internal staff, whenever there was resistance to work process change. </a:t>
            </a:r>
          </a:p>
          <a:p>
            <a:pPr>
              <a:lnSpc>
                <a:spcPct val="150000"/>
              </a:lnSpc>
            </a:pPr>
            <a:r>
              <a:rPr lang="en-SG" sz="2000" dirty="0">
                <a:solidFill>
                  <a:schemeClr val="tx1"/>
                </a:solidFill>
                <a:latin typeface="Lato" panose="020B0604020202020204" charset="0"/>
              </a:rPr>
              <a:t>Soft skills training: retain human touch with residents</a:t>
            </a:r>
          </a:p>
          <a:p>
            <a:pPr marL="38100" indent="0">
              <a:lnSpc>
                <a:spcPct val="150000"/>
              </a:lnSpc>
              <a:buNone/>
            </a:pPr>
            <a:endParaRPr lang="en-SG" sz="2000" dirty="0">
              <a:solidFill>
                <a:schemeClr val="tx1"/>
              </a:solidFill>
              <a:latin typeface="Lato" panose="020B0604020202020204" charset="0"/>
            </a:endParaRPr>
          </a:p>
        </p:txBody>
      </p:sp>
    </p:spTree>
    <p:extLst>
      <p:ext uri="{BB962C8B-B14F-4D97-AF65-F5344CB8AC3E}">
        <p14:creationId xmlns:p14="http://schemas.microsoft.com/office/powerpoint/2010/main" val="1713130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B309A1-6E98-40BC-B7BE-240DFA4F1F0B}"/>
              </a:ext>
            </a:extLst>
          </p:cNvPr>
          <p:cNvSpPr>
            <a:spLocks noGrp="1"/>
          </p:cNvSpPr>
          <p:nvPr>
            <p:ph type="sldNum" idx="12"/>
          </p:nvPr>
        </p:nvSpPr>
        <p:spPr/>
        <p:txBody>
          <a:bodyPr/>
          <a:lstStyle/>
          <a:p>
            <a:pPr marL="0" lvl="0" indent="0">
              <a:spcBef>
                <a:spcPts val="0"/>
              </a:spcBef>
              <a:spcAft>
                <a:spcPts val="0"/>
              </a:spcAft>
              <a:buNone/>
            </a:pPr>
            <a:endParaRPr lang="en" dirty="0"/>
          </a:p>
        </p:txBody>
      </p:sp>
      <p:graphicFrame>
        <p:nvGraphicFramePr>
          <p:cNvPr id="14" name="Diagram 13">
            <a:extLst>
              <a:ext uri="{FF2B5EF4-FFF2-40B4-BE49-F238E27FC236}">
                <a16:creationId xmlns:a16="http://schemas.microsoft.com/office/drawing/2014/main" id="{C6F6A0E0-423F-4420-9CC5-C726AF8118E2}"/>
              </a:ext>
            </a:extLst>
          </p:cNvPr>
          <p:cNvGraphicFramePr/>
          <p:nvPr>
            <p:extLst>
              <p:ext uri="{D42A27DB-BD31-4B8C-83A1-F6EECF244321}">
                <p14:modId xmlns:p14="http://schemas.microsoft.com/office/powerpoint/2010/main" val="2977705041"/>
              </p:ext>
            </p:extLst>
          </p:nvPr>
        </p:nvGraphicFramePr>
        <p:xfrm>
          <a:off x="801379" y="860917"/>
          <a:ext cx="7586875" cy="4843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itle 1">
            <a:extLst>
              <a:ext uri="{FF2B5EF4-FFF2-40B4-BE49-F238E27FC236}">
                <a16:creationId xmlns:a16="http://schemas.microsoft.com/office/drawing/2014/main" id="{7CA5734A-3B43-4D39-86FE-BAE781434B86}"/>
              </a:ext>
            </a:extLst>
          </p:cNvPr>
          <p:cNvSpPr txBox="1">
            <a:spLocks/>
          </p:cNvSpPr>
          <p:nvPr/>
        </p:nvSpPr>
        <p:spPr>
          <a:xfrm>
            <a:off x="801380" y="211281"/>
            <a:ext cx="7586875" cy="525824"/>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rgbClr val="002060"/>
                </a:solidFill>
                <a:latin typeface="Lato" panose="020B0604020202020204" charset="0"/>
              </a:rPr>
              <a:t>OUR CONSULTANCY EXPERTISE</a:t>
            </a:r>
          </a:p>
        </p:txBody>
      </p:sp>
    </p:spTree>
    <p:extLst>
      <p:ext uri="{BB962C8B-B14F-4D97-AF65-F5344CB8AC3E}">
        <p14:creationId xmlns:p14="http://schemas.microsoft.com/office/powerpoint/2010/main" val="1112110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537084" y="132450"/>
            <a:ext cx="7844916" cy="651321"/>
          </a:xfrm>
        </p:spPr>
        <p:txBody>
          <a:bodyPr/>
          <a:lstStyle/>
          <a:p>
            <a:r>
              <a:rPr lang="en-US" sz="2400" b="1" dirty="0">
                <a:solidFill>
                  <a:srgbClr val="002060"/>
                </a:solidFill>
                <a:latin typeface="Lato" panose="020B0604020202020204" charset="0"/>
              </a:rPr>
              <a:t>Change Management Strategy</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225725" y="1015736"/>
            <a:ext cx="8254850" cy="5080263"/>
          </a:xfrm>
        </p:spPr>
        <p:txBody>
          <a:bodyPr/>
          <a:lstStyle/>
          <a:p>
            <a:pPr marL="38100" indent="0">
              <a:lnSpc>
                <a:spcPct val="150000"/>
              </a:lnSpc>
              <a:buNone/>
            </a:pPr>
            <a:r>
              <a:rPr lang="en-US" sz="2000" dirty="0">
                <a:solidFill>
                  <a:schemeClr val="tx1"/>
                </a:solidFill>
                <a:latin typeface="Lato" panose="020B0604020202020204" charset="0"/>
              </a:rPr>
              <a:t>2. </a:t>
            </a:r>
            <a:r>
              <a:rPr lang="en-SG" sz="2000" b="1" i="1" dirty="0">
                <a:solidFill>
                  <a:schemeClr val="tx1"/>
                </a:solidFill>
                <a:latin typeface="Lato" panose="020B0604020202020204" charset="0"/>
              </a:rPr>
              <a:t>Customised Process Change Mapping </a:t>
            </a:r>
            <a:endParaRPr lang="en-US" sz="2000" dirty="0">
              <a:solidFill>
                <a:schemeClr val="tx1"/>
              </a:solidFill>
              <a:latin typeface="Lato" panose="020B0604020202020204" charset="0"/>
            </a:endParaRPr>
          </a:p>
          <a:p>
            <a:pPr>
              <a:lnSpc>
                <a:spcPct val="150000"/>
              </a:lnSpc>
            </a:pPr>
            <a:r>
              <a:rPr lang="en-SG" sz="2000" dirty="0">
                <a:solidFill>
                  <a:schemeClr val="tx1"/>
                </a:solidFill>
                <a:latin typeface="Lato" panose="020B0604020202020204" charset="0"/>
              </a:rPr>
              <a:t>Secondly, user training was</a:t>
            </a:r>
            <a:r>
              <a:rPr lang="en-SG" sz="2000" b="1" dirty="0">
                <a:solidFill>
                  <a:schemeClr val="tx1"/>
                </a:solidFill>
                <a:latin typeface="Lato" panose="020B0604020202020204" charset="0"/>
              </a:rPr>
              <a:t> customised at the town level</a:t>
            </a:r>
            <a:r>
              <a:rPr lang="en-SG" sz="2000" dirty="0">
                <a:solidFill>
                  <a:schemeClr val="tx1"/>
                </a:solidFill>
                <a:latin typeface="Lato" panose="020B0604020202020204" charset="0"/>
              </a:rPr>
              <a:t>, for public officers and grassroots volunteers. </a:t>
            </a:r>
          </a:p>
          <a:p>
            <a:pPr>
              <a:lnSpc>
                <a:spcPct val="150000"/>
              </a:lnSpc>
            </a:pPr>
            <a:r>
              <a:rPr lang="en-SG" sz="2000" dirty="0">
                <a:solidFill>
                  <a:schemeClr val="tx1"/>
                </a:solidFill>
                <a:latin typeface="Lato" panose="020B0604020202020204" charset="0"/>
              </a:rPr>
              <a:t>Trainers sat down together with the stakeholders in each of the 89 business units and </a:t>
            </a:r>
            <a:r>
              <a:rPr lang="en-SG" sz="2000" b="1" dirty="0">
                <a:solidFill>
                  <a:schemeClr val="tx1"/>
                </a:solidFill>
                <a:latin typeface="Lato" panose="020B0604020202020204" charset="0"/>
              </a:rPr>
              <a:t>planned through the process changes, </a:t>
            </a:r>
            <a:r>
              <a:rPr lang="en-SG" sz="2000" b="1" i="1" dirty="0">
                <a:solidFill>
                  <a:schemeClr val="tx1"/>
                </a:solidFill>
                <a:latin typeface="Lato" panose="020B0604020202020204" charset="0"/>
              </a:rPr>
              <a:t>with</a:t>
            </a:r>
            <a:r>
              <a:rPr lang="en-SG" sz="2000" b="1" dirty="0">
                <a:solidFill>
                  <a:schemeClr val="tx1"/>
                </a:solidFill>
                <a:latin typeface="Lato" panose="020B0604020202020204" charset="0"/>
              </a:rPr>
              <a:t> them. </a:t>
            </a:r>
          </a:p>
          <a:p>
            <a:pPr>
              <a:lnSpc>
                <a:spcPct val="150000"/>
              </a:lnSpc>
            </a:pPr>
            <a:r>
              <a:rPr lang="en-SG" sz="2000" dirty="0">
                <a:solidFill>
                  <a:schemeClr val="tx1"/>
                </a:solidFill>
                <a:latin typeface="Lato" panose="020B0604020202020204" charset="0"/>
              </a:rPr>
              <a:t>The </a:t>
            </a:r>
            <a:r>
              <a:rPr lang="en-SG" sz="2000" b="1" dirty="0">
                <a:solidFill>
                  <a:schemeClr val="tx1"/>
                </a:solidFill>
                <a:latin typeface="Lato" panose="020B0604020202020204" charset="0"/>
              </a:rPr>
              <a:t>‘hand-holding’ approach </a:t>
            </a:r>
            <a:r>
              <a:rPr lang="en-SG" sz="2000" dirty="0">
                <a:solidFill>
                  <a:schemeClr val="tx1"/>
                </a:solidFill>
                <a:latin typeface="Lato" panose="020B0604020202020204" charset="0"/>
              </a:rPr>
              <a:t>smoothened the transition for the stakeholders who were going to embrace the process change.</a:t>
            </a:r>
            <a:endParaRPr lang="en-US" sz="2000" dirty="0">
              <a:solidFill>
                <a:schemeClr val="tx1"/>
              </a:solidFill>
              <a:latin typeface="Lato" panose="020B0604020202020204" charset="0"/>
            </a:endParaRPr>
          </a:p>
        </p:txBody>
      </p:sp>
    </p:spTree>
    <p:extLst>
      <p:ext uri="{BB962C8B-B14F-4D97-AF65-F5344CB8AC3E}">
        <p14:creationId xmlns:p14="http://schemas.microsoft.com/office/powerpoint/2010/main" val="1913869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537084" y="132450"/>
            <a:ext cx="7844916" cy="1143000"/>
          </a:xfrm>
        </p:spPr>
        <p:txBody>
          <a:bodyPr/>
          <a:lstStyle/>
          <a:p>
            <a:r>
              <a:rPr lang="en-US" sz="2400" b="1" dirty="0">
                <a:solidFill>
                  <a:srgbClr val="002060"/>
                </a:solidFill>
                <a:latin typeface="Lato" panose="020B0604020202020204" charset="0"/>
              </a:rPr>
              <a:t>Change Management Strategy</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240239" y="1538251"/>
            <a:ext cx="8663522" cy="3781498"/>
          </a:xfrm>
        </p:spPr>
        <p:txBody>
          <a:bodyPr/>
          <a:lstStyle/>
          <a:p>
            <a:pPr marL="38100" lvl="0" indent="0">
              <a:lnSpc>
                <a:spcPct val="150000"/>
              </a:lnSpc>
              <a:buNone/>
            </a:pPr>
            <a:r>
              <a:rPr lang="en-SG" sz="2000" b="1" i="1" dirty="0">
                <a:solidFill>
                  <a:schemeClr val="tx1"/>
                </a:solidFill>
                <a:latin typeface="Lato" panose="020B0604020202020204" charset="0"/>
              </a:rPr>
              <a:t>3. Close Management Support </a:t>
            </a:r>
            <a:endParaRPr lang="en-US" sz="2000" dirty="0">
              <a:solidFill>
                <a:schemeClr val="tx1"/>
              </a:solidFill>
              <a:latin typeface="Lato" panose="020B0604020202020204" charset="0"/>
            </a:endParaRPr>
          </a:p>
          <a:p>
            <a:pPr>
              <a:lnSpc>
                <a:spcPct val="150000"/>
              </a:lnSpc>
            </a:pPr>
            <a:r>
              <a:rPr lang="en-SG" sz="2000" dirty="0">
                <a:solidFill>
                  <a:schemeClr val="tx1"/>
                </a:solidFill>
                <a:latin typeface="Lato" panose="020B0604020202020204" charset="0"/>
              </a:rPr>
              <a:t>Project team as well as senior management</a:t>
            </a:r>
            <a:r>
              <a:rPr lang="en-SG" sz="2000" b="1" dirty="0">
                <a:solidFill>
                  <a:schemeClr val="tx1"/>
                </a:solidFill>
                <a:latin typeface="Lato" panose="020B0604020202020204" charset="0"/>
              </a:rPr>
              <a:t> joined every staff and volunteer training</a:t>
            </a:r>
            <a:r>
              <a:rPr lang="en-SG" sz="2000" dirty="0">
                <a:solidFill>
                  <a:schemeClr val="tx1"/>
                </a:solidFill>
                <a:latin typeface="Lato" panose="020B0604020202020204" charset="0"/>
              </a:rPr>
              <a:t>, as well as during the actual implementation on the ground. </a:t>
            </a:r>
          </a:p>
          <a:p>
            <a:pPr>
              <a:lnSpc>
                <a:spcPct val="150000"/>
              </a:lnSpc>
            </a:pPr>
            <a:r>
              <a:rPr lang="en-SG" sz="2000" dirty="0">
                <a:solidFill>
                  <a:schemeClr val="tx1"/>
                </a:solidFill>
                <a:latin typeface="Lato" panose="020B0604020202020204" charset="0"/>
              </a:rPr>
              <a:t>Any teething problem – be it technical issue and a matter of mindset shift to embrace change - </a:t>
            </a:r>
            <a:r>
              <a:rPr lang="en-SG" sz="2000" b="1" dirty="0">
                <a:solidFill>
                  <a:schemeClr val="tx1"/>
                </a:solidFill>
                <a:latin typeface="Lato" panose="020B0604020202020204" charset="0"/>
              </a:rPr>
              <a:t>was quickly addressed by the team</a:t>
            </a:r>
            <a:r>
              <a:rPr lang="en-SG" sz="2000" dirty="0">
                <a:solidFill>
                  <a:schemeClr val="tx1"/>
                </a:solidFill>
                <a:latin typeface="Lato" panose="020B0604020202020204" charset="0"/>
              </a:rPr>
              <a:t> (i.e. vendor, project team and the senior management). </a:t>
            </a:r>
            <a:endParaRPr lang="en-US" sz="2000" dirty="0">
              <a:solidFill>
                <a:schemeClr val="tx1"/>
              </a:solidFill>
              <a:latin typeface="Lato" panose="020B0604020202020204" charset="0"/>
            </a:endParaRPr>
          </a:p>
        </p:txBody>
      </p:sp>
    </p:spTree>
    <p:extLst>
      <p:ext uri="{BB962C8B-B14F-4D97-AF65-F5344CB8AC3E}">
        <p14:creationId xmlns:p14="http://schemas.microsoft.com/office/powerpoint/2010/main" val="4193657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635659" y="437287"/>
            <a:ext cx="7844916" cy="578750"/>
          </a:xfrm>
        </p:spPr>
        <p:txBody>
          <a:bodyPr/>
          <a:lstStyle/>
          <a:p>
            <a:r>
              <a:rPr lang="en-US" sz="2400" b="1" dirty="0">
                <a:solidFill>
                  <a:srgbClr val="002060"/>
                </a:solidFill>
                <a:latin typeface="Lato" panose="020B0604020202020204" charset="0"/>
              </a:rPr>
              <a:t>Change Management Strategy</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512636" y="1160879"/>
            <a:ext cx="8090961" cy="3781498"/>
          </a:xfrm>
        </p:spPr>
        <p:txBody>
          <a:bodyPr/>
          <a:lstStyle/>
          <a:p>
            <a:pPr marL="38100" indent="0">
              <a:lnSpc>
                <a:spcPct val="150000"/>
              </a:lnSpc>
              <a:buNone/>
            </a:pPr>
            <a:r>
              <a:rPr lang="en-SG" sz="2000" b="1" i="1" dirty="0">
                <a:solidFill>
                  <a:schemeClr val="tx1"/>
                </a:solidFill>
                <a:latin typeface="Lato" panose="020B0604020202020204" charset="0"/>
              </a:rPr>
              <a:t>4. Empathetic 24Hour Helpdesk Support</a:t>
            </a:r>
            <a:endParaRPr lang="en-US" sz="2000" dirty="0">
              <a:solidFill>
                <a:schemeClr val="tx1"/>
              </a:solidFill>
              <a:latin typeface="Lato" panose="020B0604020202020204" charset="0"/>
            </a:endParaRPr>
          </a:p>
          <a:p>
            <a:pPr>
              <a:lnSpc>
                <a:spcPct val="150000"/>
              </a:lnSpc>
            </a:pPr>
            <a:r>
              <a:rPr lang="en-SG" sz="2000" dirty="0">
                <a:solidFill>
                  <a:schemeClr val="tx1"/>
                </a:solidFill>
                <a:latin typeface="Lato" panose="020B0604020202020204" charset="0"/>
              </a:rPr>
              <a:t>Moreover, the 24hour helpdesk by the vendor team also comprised of the same trainers who conducted the training. </a:t>
            </a:r>
          </a:p>
          <a:p>
            <a:pPr>
              <a:lnSpc>
                <a:spcPct val="150000"/>
              </a:lnSpc>
            </a:pPr>
            <a:r>
              <a:rPr lang="en-SG" sz="2000" dirty="0">
                <a:solidFill>
                  <a:schemeClr val="tx1"/>
                </a:solidFill>
                <a:latin typeface="Lato" panose="020B0604020202020204" charset="0"/>
              </a:rPr>
              <a:t>Users felt that the helpdesk was able to empathize and address queries in an </a:t>
            </a:r>
            <a:r>
              <a:rPr lang="en-SG" sz="2000" b="1" dirty="0">
                <a:solidFill>
                  <a:schemeClr val="tx1"/>
                </a:solidFill>
                <a:latin typeface="Lato" panose="020B0604020202020204" charset="0"/>
              </a:rPr>
              <a:t>implementation-centric </a:t>
            </a:r>
            <a:r>
              <a:rPr lang="en-SG" sz="2000" dirty="0">
                <a:solidFill>
                  <a:schemeClr val="tx1"/>
                </a:solidFill>
                <a:latin typeface="Lato" panose="020B0604020202020204" charset="0"/>
              </a:rPr>
              <a:t>than overly technical manner.</a:t>
            </a:r>
          </a:p>
          <a:p>
            <a:pPr marL="38100" indent="0">
              <a:lnSpc>
                <a:spcPct val="150000"/>
              </a:lnSpc>
              <a:buNone/>
            </a:pPr>
            <a:r>
              <a:rPr lang="en-SG" sz="2000" b="1" i="1" dirty="0">
                <a:solidFill>
                  <a:schemeClr val="tx1"/>
                </a:solidFill>
                <a:latin typeface="Lato" panose="020B0604020202020204" charset="0"/>
              </a:rPr>
              <a:t>5. Open feedback channel &amp; clear communication of rationale to ground officers</a:t>
            </a:r>
            <a:endParaRPr lang="en-US" sz="2000" dirty="0">
              <a:solidFill>
                <a:schemeClr val="tx1"/>
              </a:solidFill>
              <a:latin typeface="Lato" panose="020B0604020202020204" charset="0"/>
            </a:endParaRPr>
          </a:p>
          <a:p>
            <a:pPr>
              <a:lnSpc>
                <a:spcPct val="150000"/>
              </a:lnSpc>
            </a:pPr>
            <a:r>
              <a:rPr lang="en-SG" sz="2000" dirty="0">
                <a:solidFill>
                  <a:schemeClr val="tx1"/>
                </a:solidFill>
                <a:latin typeface="Lato" panose="020B0604020202020204" charset="0"/>
              </a:rPr>
              <a:t>Not all user requirements could be implemented. This could leave some public officers “disengaged” and getting them to harmonise their processes required some “give and take”.</a:t>
            </a:r>
          </a:p>
          <a:p>
            <a:pPr marL="38100" indent="0">
              <a:lnSpc>
                <a:spcPct val="150000"/>
              </a:lnSpc>
              <a:buNone/>
            </a:pPr>
            <a:endParaRPr lang="en-US" sz="2000" dirty="0">
              <a:solidFill>
                <a:schemeClr val="tx1"/>
              </a:solidFill>
              <a:latin typeface="Lato" panose="020B0604020202020204" charset="0"/>
            </a:endParaRPr>
          </a:p>
        </p:txBody>
      </p:sp>
      <p:sp>
        <p:nvSpPr>
          <p:cNvPr id="4" name="Slide Number Placeholder 3">
            <a:extLst>
              <a:ext uri="{FF2B5EF4-FFF2-40B4-BE49-F238E27FC236}">
                <a16:creationId xmlns:a16="http://schemas.microsoft.com/office/drawing/2014/main" id="{AB36A7BE-B495-4B1E-BA8D-FF5862D57D58}"/>
              </a:ext>
            </a:extLst>
          </p:cNvPr>
          <p:cNvSpPr>
            <a:spLocks noGrp="1"/>
          </p:cNvSpPr>
          <p:nvPr>
            <p:ph type="sldNum" idx="12"/>
          </p:nvPr>
        </p:nvSpPr>
        <p:spPr/>
        <p:txBody>
          <a:bodyPr/>
          <a:lstStyle/>
          <a:p>
            <a:pPr marL="0" lvl="0" indent="0">
              <a:spcBef>
                <a:spcPts val="0"/>
              </a:spcBef>
              <a:spcAft>
                <a:spcPts val="0"/>
              </a:spcAft>
              <a:buNone/>
            </a:pPr>
            <a:endParaRPr lang="en" dirty="0">
              <a:latin typeface="Lato" panose="020B0604020202020204" charset="0"/>
            </a:endParaRPr>
          </a:p>
        </p:txBody>
      </p:sp>
    </p:spTree>
    <p:extLst>
      <p:ext uri="{BB962C8B-B14F-4D97-AF65-F5344CB8AC3E}">
        <p14:creationId xmlns:p14="http://schemas.microsoft.com/office/powerpoint/2010/main" val="2691536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537084" y="132450"/>
            <a:ext cx="7844916" cy="694864"/>
          </a:xfrm>
        </p:spPr>
        <p:txBody>
          <a:bodyPr/>
          <a:lstStyle/>
          <a:p>
            <a:r>
              <a:rPr lang="en-US" sz="2400" b="1" dirty="0">
                <a:solidFill>
                  <a:srgbClr val="002060"/>
                </a:solidFill>
                <a:latin typeface="Lato" panose="020B0604020202020204" charset="0"/>
              </a:rPr>
              <a:t>Change Management Strategy</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127781" y="1289964"/>
            <a:ext cx="8663522" cy="3781498"/>
          </a:xfrm>
        </p:spPr>
        <p:txBody>
          <a:bodyPr/>
          <a:lstStyle/>
          <a:p>
            <a:pPr>
              <a:lnSpc>
                <a:spcPct val="150000"/>
              </a:lnSpc>
            </a:pPr>
            <a:r>
              <a:rPr lang="en-SG" sz="2000" dirty="0">
                <a:solidFill>
                  <a:schemeClr val="tx1"/>
                </a:solidFill>
                <a:latin typeface="Lato" panose="020B0604020202020204" charset="0"/>
              </a:rPr>
              <a:t>The decision was typically made at the Project Working Committee level, that consisted of both officers from various business units as well as senior management.</a:t>
            </a:r>
          </a:p>
          <a:p>
            <a:pPr>
              <a:lnSpc>
                <a:spcPct val="150000"/>
              </a:lnSpc>
            </a:pPr>
            <a:r>
              <a:rPr lang="en-SG" sz="2000" dirty="0">
                <a:solidFill>
                  <a:schemeClr val="tx1"/>
                </a:solidFill>
                <a:latin typeface="Lato" panose="020B0604020202020204" charset="0"/>
              </a:rPr>
              <a:t>First, an open platform (email inbox &amp; hotline) was created where officers could submit their requirements. </a:t>
            </a:r>
          </a:p>
          <a:p>
            <a:pPr>
              <a:lnSpc>
                <a:spcPct val="150000"/>
              </a:lnSpc>
            </a:pPr>
            <a:r>
              <a:rPr lang="en-SG" sz="2000" dirty="0">
                <a:solidFill>
                  <a:schemeClr val="tx1"/>
                </a:solidFill>
                <a:latin typeface="Lato" panose="020B0604020202020204" charset="0"/>
              </a:rPr>
              <a:t>Next, it was a SOP to “close the loop” with the officer to whether the requirement was implemented, and if not, an explanation was also given.</a:t>
            </a:r>
          </a:p>
          <a:p>
            <a:pPr>
              <a:lnSpc>
                <a:spcPct val="150000"/>
              </a:lnSpc>
            </a:pPr>
            <a:r>
              <a:rPr lang="en-SG" sz="2000" dirty="0">
                <a:solidFill>
                  <a:schemeClr val="tx1"/>
                </a:solidFill>
                <a:latin typeface="Lato" panose="020B0604020202020204" charset="0"/>
              </a:rPr>
              <a:t>This consensual based agreement made it easier for their fellow colleagues to understand why their requirement could not be taken for implementation</a:t>
            </a:r>
            <a:endParaRPr lang="en-US" sz="2000" dirty="0">
              <a:solidFill>
                <a:schemeClr val="tx1"/>
              </a:solidFill>
              <a:latin typeface="Lato" panose="020B0604020202020204" charset="0"/>
            </a:endParaRPr>
          </a:p>
        </p:txBody>
      </p:sp>
    </p:spTree>
    <p:extLst>
      <p:ext uri="{BB962C8B-B14F-4D97-AF65-F5344CB8AC3E}">
        <p14:creationId xmlns:p14="http://schemas.microsoft.com/office/powerpoint/2010/main" val="3258508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40342-5C10-4187-A08C-285899F1B68E}"/>
              </a:ext>
            </a:extLst>
          </p:cNvPr>
          <p:cNvSpPr>
            <a:spLocks noGrp="1"/>
          </p:cNvSpPr>
          <p:nvPr>
            <p:ph type="title"/>
          </p:nvPr>
        </p:nvSpPr>
        <p:spPr>
          <a:xfrm>
            <a:off x="537084" y="132450"/>
            <a:ext cx="7844916" cy="709379"/>
          </a:xfrm>
        </p:spPr>
        <p:txBody>
          <a:bodyPr/>
          <a:lstStyle/>
          <a:p>
            <a:r>
              <a:rPr lang="en-US" sz="2400" b="1" dirty="0">
                <a:solidFill>
                  <a:srgbClr val="002060"/>
                </a:solidFill>
                <a:latin typeface="Lato" panose="020B0604020202020204" charset="0"/>
              </a:rPr>
              <a:t>Change Management Strategy</a:t>
            </a:r>
          </a:p>
        </p:txBody>
      </p:sp>
      <p:sp>
        <p:nvSpPr>
          <p:cNvPr id="3" name="Text Placeholder 2">
            <a:extLst>
              <a:ext uri="{FF2B5EF4-FFF2-40B4-BE49-F238E27FC236}">
                <a16:creationId xmlns:a16="http://schemas.microsoft.com/office/drawing/2014/main" id="{7AAF8AC7-A54B-42FE-AE57-B3E57C086505}"/>
              </a:ext>
            </a:extLst>
          </p:cNvPr>
          <p:cNvSpPr>
            <a:spLocks noGrp="1"/>
          </p:cNvSpPr>
          <p:nvPr>
            <p:ph type="body" idx="1"/>
          </p:nvPr>
        </p:nvSpPr>
        <p:spPr>
          <a:xfrm>
            <a:off x="537084" y="1275450"/>
            <a:ext cx="8141761" cy="3781498"/>
          </a:xfrm>
        </p:spPr>
        <p:txBody>
          <a:bodyPr/>
          <a:lstStyle/>
          <a:p>
            <a:pPr marL="38100" indent="0">
              <a:lnSpc>
                <a:spcPct val="150000"/>
              </a:lnSpc>
              <a:buNone/>
            </a:pPr>
            <a:r>
              <a:rPr lang="en-SG" sz="2000" b="1" i="1" dirty="0">
                <a:solidFill>
                  <a:schemeClr val="tx1"/>
                </a:solidFill>
                <a:latin typeface="Lato" panose="020B0604020202020204" charset="0"/>
              </a:rPr>
              <a:t>6. Be Conservative &amp; Start Small</a:t>
            </a:r>
            <a:endParaRPr lang="en-US" sz="2000" dirty="0">
              <a:solidFill>
                <a:schemeClr val="tx1"/>
              </a:solidFill>
              <a:latin typeface="Lato" panose="020B0604020202020204" charset="0"/>
            </a:endParaRPr>
          </a:p>
          <a:p>
            <a:pPr>
              <a:lnSpc>
                <a:spcPct val="150000"/>
              </a:lnSpc>
            </a:pPr>
            <a:r>
              <a:rPr lang="en-SG" sz="2000" dirty="0">
                <a:solidFill>
                  <a:schemeClr val="tx1"/>
                </a:solidFill>
                <a:latin typeface="Lato" panose="020B0604020202020204" charset="0"/>
              </a:rPr>
              <a:t>Also, each town was encouraged to “start small” by only sending selected staff for training so that the roll-out was done at a phased level, even within each business unit. </a:t>
            </a:r>
          </a:p>
          <a:p>
            <a:pPr>
              <a:lnSpc>
                <a:spcPct val="150000"/>
              </a:lnSpc>
            </a:pPr>
            <a:r>
              <a:rPr lang="en-SG" sz="2000" dirty="0">
                <a:solidFill>
                  <a:schemeClr val="tx1"/>
                </a:solidFill>
                <a:latin typeface="Lato" panose="020B0604020202020204" charset="0"/>
              </a:rPr>
              <a:t>That meant that, “expert users” were nominated and these users would first learn the system and pilot them within their own precincts within the town, and when they were confident and familiar enough, the expert users could then train the rest of the officers.  </a:t>
            </a:r>
            <a:endParaRPr lang="en-US" sz="2000" dirty="0">
              <a:solidFill>
                <a:schemeClr val="tx1"/>
              </a:solidFill>
              <a:latin typeface="Lato" panose="020B0604020202020204" charset="0"/>
            </a:endParaRPr>
          </a:p>
        </p:txBody>
      </p:sp>
    </p:spTree>
    <p:extLst>
      <p:ext uri="{BB962C8B-B14F-4D97-AF65-F5344CB8AC3E}">
        <p14:creationId xmlns:p14="http://schemas.microsoft.com/office/powerpoint/2010/main" val="1268533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58469" y="1249581"/>
            <a:ext cx="9460683" cy="1546500"/>
          </a:xfrm>
          <a:prstGeom prst="rect">
            <a:avLst/>
          </a:prstGeom>
        </p:spPr>
        <p:txBody>
          <a:bodyPr spcFirstLastPara="1" wrap="square" lIns="91425" tIns="91425" rIns="91425" bIns="91425" anchor="b" anchorCtr="0">
            <a:noAutofit/>
          </a:bodyPr>
          <a:lstStyle/>
          <a:p>
            <a:pPr>
              <a:lnSpc>
                <a:spcPct val="150000"/>
              </a:lnSpc>
            </a:pPr>
            <a:r>
              <a:rPr lang="en-US" sz="3600" dirty="0">
                <a:solidFill>
                  <a:schemeClr val="bg1"/>
                </a:solidFill>
                <a:latin typeface="Lato" panose="020B0604020202020204" charset="0"/>
              </a:rPr>
              <a:t>DEFINING &amp; EVALUATING</a:t>
            </a:r>
            <a:br>
              <a:rPr lang="en-US" sz="3600" dirty="0">
                <a:solidFill>
                  <a:schemeClr val="bg1"/>
                </a:solidFill>
                <a:latin typeface="Lato" panose="020B0604020202020204" charset="0"/>
              </a:rPr>
            </a:br>
            <a:r>
              <a:rPr lang="en-US" sz="3600" dirty="0">
                <a:solidFill>
                  <a:schemeClr val="bg1"/>
                </a:solidFill>
                <a:latin typeface="Lato" panose="020B0604020202020204" charset="0"/>
              </a:rPr>
              <a:t>PROJECT SUCCESS</a:t>
            </a:r>
            <a:endParaRPr sz="2000" dirty="0">
              <a:solidFill>
                <a:schemeClr val="bg1"/>
              </a:solidFill>
              <a:latin typeface="Lato" panose="020B0604020202020204" charset="0"/>
            </a:endParaRPr>
          </a:p>
        </p:txBody>
      </p:sp>
      <p:sp>
        <p:nvSpPr>
          <p:cNvPr id="113" name="Shape 113"/>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latin typeface="Lato" panose="020B0604020202020204" charset="0"/>
              </a:rPr>
              <a:t>35</a:t>
            </a:fld>
            <a:endParaRPr dirty="0">
              <a:latin typeface="Lato" panose="020B0604020202020204" charset="0"/>
            </a:endParaRPr>
          </a:p>
        </p:txBody>
      </p:sp>
      <p:sp>
        <p:nvSpPr>
          <p:cNvPr id="4" name="Subtitle 3">
            <a:extLst>
              <a:ext uri="{FF2B5EF4-FFF2-40B4-BE49-F238E27FC236}">
                <a16:creationId xmlns:a16="http://schemas.microsoft.com/office/drawing/2014/main" id="{2CC6FC33-9032-4698-A03C-14F82E5FCE7F}"/>
              </a:ext>
            </a:extLst>
          </p:cNvPr>
          <p:cNvSpPr>
            <a:spLocks noGrp="1"/>
          </p:cNvSpPr>
          <p:nvPr>
            <p:ph type="subTitle" idx="1"/>
          </p:nvPr>
        </p:nvSpPr>
        <p:spPr>
          <a:xfrm>
            <a:off x="685674" y="3218783"/>
            <a:ext cx="7772400" cy="1046400"/>
          </a:xfrm>
        </p:spPr>
        <p:txBody>
          <a:bodyPr/>
          <a:lstStyle/>
          <a:p>
            <a:r>
              <a:rPr lang="en-US" sz="3600" dirty="0">
                <a:latin typeface="Lato" panose="020B0604020202020204" charset="0"/>
              </a:rPr>
              <a:t>No. 1 - Know What Your </a:t>
            </a:r>
          </a:p>
          <a:p>
            <a:r>
              <a:rPr lang="en-US" sz="3600" dirty="0">
                <a:latin typeface="Lato" panose="020B0604020202020204" charset="0"/>
              </a:rPr>
              <a:t>Project Sponsor Wants.</a:t>
            </a:r>
          </a:p>
        </p:txBody>
      </p:sp>
      <p:sp>
        <p:nvSpPr>
          <p:cNvPr id="2" name="Rectangle 1">
            <a:extLst>
              <a:ext uri="{FF2B5EF4-FFF2-40B4-BE49-F238E27FC236}">
                <a16:creationId xmlns:a16="http://schemas.microsoft.com/office/drawing/2014/main" id="{F194CA1F-DCE4-4A16-AF2B-69F81BEF97D3}"/>
              </a:ext>
            </a:extLst>
          </p:cNvPr>
          <p:cNvSpPr/>
          <p:nvPr/>
        </p:nvSpPr>
        <p:spPr>
          <a:xfrm>
            <a:off x="891218" y="5648341"/>
            <a:ext cx="7361311" cy="369332"/>
          </a:xfrm>
          <a:prstGeom prst="rect">
            <a:avLst/>
          </a:prstGeom>
        </p:spPr>
        <p:txBody>
          <a:bodyPr wrap="none">
            <a:spAutoFit/>
          </a:bodyPr>
          <a:lstStyle/>
          <a:p>
            <a:pPr algn="ctr"/>
            <a:r>
              <a:rPr lang="en-SG" sz="1800" b="1" dirty="0">
                <a:latin typeface="Lato" panose="020B0604020202020204" charset="0"/>
              </a:rPr>
              <a:t>	</a:t>
            </a:r>
            <a:r>
              <a:rPr lang="en-SG" sz="1800" dirty="0">
                <a:latin typeface="Lato" panose="020B0604020202020204" charset="0"/>
              </a:rPr>
              <a:t>Presented</a:t>
            </a:r>
            <a:r>
              <a:rPr lang="en-SG" sz="1800" b="1" dirty="0">
                <a:latin typeface="Lato" panose="020B0604020202020204" charset="0"/>
              </a:rPr>
              <a:t> </a:t>
            </a:r>
            <a:r>
              <a:rPr lang="en-SG" sz="1800" dirty="0">
                <a:latin typeface="Lato" panose="020B0604020202020204" charset="0"/>
              </a:rPr>
              <a:t>By</a:t>
            </a:r>
            <a:r>
              <a:rPr lang="en-SG" sz="1800" b="1" dirty="0">
                <a:latin typeface="Lato" panose="020B0604020202020204" charset="0"/>
              </a:rPr>
              <a:t> </a:t>
            </a:r>
            <a:r>
              <a:rPr lang="en-SG" sz="1800" b="1" dirty="0" err="1">
                <a:latin typeface="Lato" panose="020B0604020202020204" charset="0"/>
              </a:rPr>
              <a:t>Chaisiri</a:t>
            </a:r>
            <a:r>
              <a:rPr lang="en-SG" sz="1800" b="1" dirty="0">
                <a:latin typeface="Lato" panose="020B0604020202020204" charset="0"/>
              </a:rPr>
              <a:t> </a:t>
            </a:r>
            <a:r>
              <a:rPr lang="en-SG" sz="1800" b="1" dirty="0" err="1">
                <a:latin typeface="Lato" panose="020B0604020202020204" charset="0"/>
              </a:rPr>
              <a:t>Toomthong</a:t>
            </a:r>
            <a:r>
              <a:rPr lang="en-SG" sz="1800" dirty="0">
                <a:latin typeface="Lato" panose="020B0604020202020204" charset="0"/>
              </a:rPr>
              <a:t>​, Project Success Consultant</a:t>
            </a:r>
            <a:endParaRPr lang="en-US" sz="1800" dirty="0">
              <a:latin typeface="Lato" panose="020B0604020202020204" charset="0"/>
            </a:endParaRPr>
          </a:p>
        </p:txBody>
      </p:sp>
    </p:spTree>
    <p:extLst>
      <p:ext uri="{BB962C8B-B14F-4D97-AF65-F5344CB8AC3E}">
        <p14:creationId xmlns:p14="http://schemas.microsoft.com/office/powerpoint/2010/main" val="4044660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893700" y="274650"/>
            <a:ext cx="6462600" cy="75586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2400" b="1" dirty="0">
                <a:solidFill>
                  <a:srgbClr val="002060"/>
                </a:solidFill>
                <a:latin typeface="Lato" panose="020B0604020202020204" charset="0"/>
              </a:rPr>
              <a:t>Definition</a:t>
            </a:r>
            <a:r>
              <a:rPr lang="en-US" sz="2400" dirty="0">
                <a:solidFill>
                  <a:srgbClr val="000000"/>
                </a:solidFill>
                <a:latin typeface="Lato" panose="020B0604020202020204" charset="0"/>
              </a:rPr>
              <a:t> </a:t>
            </a:r>
            <a:r>
              <a:rPr lang="en-US" sz="2400" b="1" dirty="0">
                <a:solidFill>
                  <a:srgbClr val="002060"/>
                </a:solidFill>
                <a:latin typeface="Lato" panose="020B0604020202020204" charset="0"/>
              </a:rPr>
              <a:t>of Project Success</a:t>
            </a:r>
            <a:endParaRPr sz="2400" b="1" dirty="0">
              <a:solidFill>
                <a:srgbClr val="002060"/>
              </a:solidFill>
              <a:latin typeface="Lato" panose="020B0604020202020204" charset="0"/>
            </a:endParaRPr>
          </a:p>
        </p:txBody>
      </p:sp>
      <p:sp>
        <p:nvSpPr>
          <p:cNvPr id="125" name="Shape 125"/>
          <p:cNvSpPr txBox="1">
            <a:spLocks noGrp="1"/>
          </p:cNvSpPr>
          <p:nvPr>
            <p:ph type="body" idx="1"/>
          </p:nvPr>
        </p:nvSpPr>
        <p:spPr>
          <a:xfrm>
            <a:off x="821812" y="1702053"/>
            <a:ext cx="7407788" cy="4246672"/>
          </a:xfrm>
          <a:prstGeom prst="rect">
            <a:avLst/>
          </a:prstGeom>
        </p:spPr>
        <p:txBody>
          <a:bodyPr spcFirstLastPara="1" wrap="square" lIns="91425" tIns="91425" rIns="91425" bIns="91425" anchor="t" anchorCtr="0">
            <a:noAutofit/>
          </a:bodyPr>
          <a:lstStyle/>
          <a:p>
            <a:pPr>
              <a:lnSpc>
                <a:spcPct val="150000"/>
              </a:lnSpc>
            </a:pPr>
            <a:r>
              <a:rPr lang="en-US" sz="2000" dirty="0">
                <a:solidFill>
                  <a:srgbClr val="000000"/>
                </a:solidFill>
                <a:latin typeface="Lato" panose="020B0604020202020204" charset="0"/>
              </a:rPr>
              <a:t>Balancing the Triple Constraint Based on Sponsor's Needs:</a:t>
            </a:r>
            <a:r>
              <a:rPr lang="en-US" sz="2000" b="1" dirty="0">
                <a:solidFill>
                  <a:srgbClr val="000000"/>
                </a:solidFill>
                <a:latin typeface="Lato" panose="020B0604020202020204" charset="0"/>
              </a:rPr>
              <a:t> </a:t>
            </a:r>
          </a:p>
          <a:p>
            <a:pPr marL="38100" indent="0">
              <a:lnSpc>
                <a:spcPct val="150000"/>
              </a:lnSpc>
              <a:buNone/>
            </a:pPr>
            <a:r>
              <a:rPr lang="en-US" sz="2000" b="1" dirty="0">
                <a:solidFill>
                  <a:srgbClr val="000000"/>
                </a:solidFill>
                <a:latin typeface="Lato" panose="020B0604020202020204" charset="0"/>
              </a:rPr>
              <a:t>	Scope &gt;&gt; Cost &amp; Time</a:t>
            </a:r>
          </a:p>
          <a:p>
            <a:pPr>
              <a:lnSpc>
                <a:spcPct val="150000"/>
              </a:lnSpc>
              <a:spcBef>
                <a:spcPts val="0"/>
              </a:spcBef>
            </a:pPr>
            <a:r>
              <a:rPr lang="en-US" sz="2000" dirty="0">
                <a:solidFill>
                  <a:srgbClr val="000000"/>
                </a:solidFill>
                <a:latin typeface="Lato" panose="020B0604020202020204" charset="0"/>
              </a:rPr>
              <a:t>Complete Stakeholder Buy-in</a:t>
            </a:r>
            <a:endParaRPr sz="2000" dirty="0">
              <a:solidFill>
                <a:srgbClr val="000000"/>
              </a:solidFill>
              <a:latin typeface="Lato" panose="020B0604020202020204" charset="0"/>
            </a:endParaRPr>
          </a:p>
          <a:p>
            <a:pPr>
              <a:lnSpc>
                <a:spcPct val="150000"/>
              </a:lnSpc>
              <a:spcBef>
                <a:spcPts val="0"/>
              </a:spcBef>
            </a:pPr>
            <a:r>
              <a:rPr lang="en-US" sz="2000" dirty="0">
                <a:solidFill>
                  <a:srgbClr val="000000"/>
                </a:solidFill>
                <a:latin typeface="Lato" panose="020B0604020202020204" charset="0"/>
              </a:rPr>
              <a:t>Clear &amp; Aligned Project Objectives</a:t>
            </a:r>
          </a:p>
          <a:p>
            <a:pPr>
              <a:lnSpc>
                <a:spcPct val="150000"/>
              </a:lnSpc>
              <a:spcBef>
                <a:spcPts val="0"/>
              </a:spcBef>
            </a:pPr>
            <a:r>
              <a:rPr lang="en-US" sz="2000" dirty="0">
                <a:solidFill>
                  <a:srgbClr val="000000"/>
                </a:solidFill>
                <a:latin typeface="Lato" panose="020B0604020202020204" charset="0"/>
              </a:rPr>
              <a:t>Experienced Project Manager</a:t>
            </a:r>
            <a:endParaRPr sz="2000" dirty="0">
              <a:solidFill>
                <a:srgbClr val="000000"/>
              </a:solidFill>
              <a:latin typeface="Lato" panose="020B0604020202020204" charset="0"/>
            </a:endParaRPr>
          </a:p>
          <a:p>
            <a:pPr marL="0" lvl="0" indent="0" rtl="0">
              <a:spcBef>
                <a:spcPts val="600"/>
              </a:spcBef>
              <a:spcAft>
                <a:spcPts val="0"/>
              </a:spcAft>
              <a:buNone/>
            </a:pPr>
            <a:endParaRPr sz="2000" dirty="0">
              <a:solidFill>
                <a:srgbClr val="000000"/>
              </a:solidFill>
              <a:latin typeface="Lato" panose="020B0604020202020204" charset="0"/>
            </a:endParaRPr>
          </a:p>
        </p:txBody>
      </p:sp>
    </p:spTree>
    <p:extLst>
      <p:ext uri="{BB962C8B-B14F-4D97-AF65-F5344CB8AC3E}">
        <p14:creationId xmlns:p14="http://schemas.microsoft.com/office/powerpoint/2010/main" val="478127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536283" y="805001"/>
            <a:ext cx="8157109" cy="4393096"/>
          </a:xfrm>
          <a:prstGeom prst="rect">
            <a:avLst/>
          </a:prstGeom>
        </p:spPr>
        <p:txBody>
          <a:bodyPr spcFirstLastPara="1" wrap="square" lIns="91425" tIns="91425" rIns="91425" bIns="91425" anchor="t" anchorCtr="0">
            <a:noAutofit/>
          </a:bodyPr>
          <a:lstStyle/>
          <a:p>
            <a:pPr marL="0" lvl="0" indent="0" rtl="0">
              <a:lnSpc>
                <a:spcPct val="150000"/>
              </a:lnSpc>
              <a:spcBef>
                <a:spcPts val="600"/>
              </a:spcBef>
              <a:spcAft>
                <a:spcPts val="0"/>
              </a:spcAft>
              <a:buNone/>
            </a:pPr>
            <a:r>
              <a:rPr lang="en-US" b="1" dirty="0">
                <a:solidFill>
                  <a:schemeClr val="tx1"/>
                </a:solidFill>
                <a:latin typeface="Lato" panose="020B0604020202020204" charset="0"/>
              </a:rPr>
              <a:t>Scope:</a:t>
            </a:r>
          </a:p>
          <a:p>
            <a:pPr marL="285750" indent="-285750">
              <a:lnSpc>
                <a:spcPct val="150000"/>
              </a:lnSpc>
              <a:buFont typeface="Arial" charset="0"/>
              <a:buChar char="•"/>
            </a:pPr>
            <a:r>
              <a:rPr lang="en-US" dirty="0">
                <a:solidFill>
                  <a:schemeClr val="tx1"/>
                </a:solidFill>
                <a:latin typeface="Lato" panose="020B0604020202020204" charset="0"/>
              </a:rPr>
              <a:t>Highest rated by Project Sponsor</a:t>
            </a:r>
          </a:p>
          <a:p>
            <a:pPr marL="0" indent="0">
              <a:lnSpc>
                <a:spcPct val="150000"/>
              </a:lnSpc>
              <a:buNone/>
            </a:pPr>
            <a:r>
              <a:rPr lang="en-US" b="1" dirty="0">
                <a:solidFill>
                  <a:schemeClr val="tx1"/>
                </a:solidFill>
                <a:latin typeface="Lato" panose="020B0604020202020204" charset="0"/>
              </a:rPr>
              <a:t>Why:</a:t>
            </a:r>
          </a:p>
          <a:p>
            <a:pPr marL="285750" indent="-285750">
              <a:lnSpc>
                <a:spcPct val="150000"/>
              </a:lnSpc>
              <a:buFont typeface="Arial" charset="0"/>
              <a:buChar char="•"/>
            </a:pPr>
            <a:r>
              <a:rPr lang="en-US" dirty="0">
                <a:solidFill>
                  <a:schemeClr val="tx1"/>
                </a:solidFill>
                <a:latin typeface="Lato" panose="020B0604020202020204" charset="0"/>
              </a:rPr>
              <a:t>User requirements are important since each biz unit has autonomy to control working process. I.e. could choose not to or delay the adoption</a:t>
            </a:r>
          </a:p>
          <a:p>
            <a:pPr marL="285750" indent="-285750">
              <a:lnSpc>
                <a:spcPct val="150000"/>
              </a:lnSpc>
              <a:buFont typeface="Arial" charset="0"/>
              <a:buChar char="•"/>
            </a:pPr>
            <a:r>
              <a:rPr lang="en-SG" dirty="0">
                <a:solidFill>
                  <a:schemeClr val="tx1"/>
                </a:solidFill>
                <a:latin typeface="Lato" panose="020B0604020202020204" charset="0"/>
              </a:rPr>
              <a:t>Each town operated independently from one another. What’s useful for 1 town may not be useful for another.</a:t>
            </a:r>
          </a:p>
          <a:p>
            <a:pPr marL="0" indent="0">
              <a:lnSpc>
                <a:spcPct val="150000"/>
              </a:lnSpc>
              <a:buNone/>
            </a:pPr>
            <a:r>
              <a:rPr lang="en-SG" b="1" dirty="0">
                <a:solidFill>
                  <a:schemeClr val="tx1"/>
                </a:solidFill>
                <a:latin typeface="Lato" panose="020B0604020202020204" charset="0"/>
              </a:rPr>
              <a:t>How:</a:t>
            </a:r>
            <a:endParaRPr lang="en-US" b="1" dirty="0">
              <a:solidFill>
                <a:schemeClr val="tx1"/>
              </a:solidFill>
              <a:latin typeface="Lato" panose="020B0604020202020204" charset="0"/>
            </a:endParaRPr>
          </a:p>
          <a:p>
            <a:pPr marL="285750" indent="-285750">
              <a:lnSpc>
                <a:spcPct val="150000"/>
              </a:lnSpc>
              <a:buFont typeface="Arial" charset="0"/>
              <a:buChar char="•"/>
            </a:pPr>
            <a:r>
              <a:rPr lang="en-SG" dirty="0">
                <a:solidFill>
                  <a:schemeClr val="tx1"/>
                </a:solidFill>
                <a:latin typeface="Lato" panose="020B0604020202020204" charset="0"/>
              </a:rPr>
              <a:t>Project Champion who went across towns to evangelise Project M, the project team needed to live up to the expectations of the grassroots advisers.  </a:t>
            </a:r>
          </a:p>
          <a:p>
            <a:pPr marL="0" lvl="0" indent="0">
              <a:lnSpc>
                <a:spcPct val="150000"/>
              </a:lnSpc>
              <a:spcBef>
                <a:spcPts val="600"/>
              </a:spcBef>
              <a:spcAft>
                <a:spcPts val="0"/>
              </a:spcAft>
              <a:buNone/>
            </a:pPr>
            <a:endParaRPr lang="en-US" dirty="0">
              <a:solidFill>
                <a:schemeClr val="tx1"/>
              </a:solidFill>
              <a:latin typeface="Lato" panose="020B0604020202020204" charset="0"/>
            </a:endParaRPr>
          </a:p>
          <a:p>
            <a:pPr marL="285750" lvl="0" indent="-285750">
              <a:lnSpc>
                <a:spcPct val="150000"/>
              </a:lnSpc>
              <a:spcBef>
                <a:spcPts val="600"/>
              </a:spcBef>
              <a:spcAft>
                <a:spcPts val="0"/>
              </a:spcAft>
              <a:buFont typeface="Arial" charset="0"/>
              <a:buChar char="•"/>
            </a:pPr>
            <a:endParaRPr lang="en-US" dirty="0">
              <a:solidFill>
                <a:schemeClr val="tx1"/>
              </a:solidFill>
              <a:latin typeface="Lato" panose="020B0604020202020204" charset="0"/>
            </a:endParaRPr>
          </a:p>
          <a:p>
            <a:pPr marL="285750" lvl="0" indent="-285750">
              <a:lnSpc>
                <a:spcPct val="150000"/>
              </a:lnSpc>
              <a:spcBef>
                <a:spcPts val="600"/>
              </a:spcBef>
              <a:spcAft>
                <a:spcPts val="0"/>
              </a:spcAft>
              <a:buFont typeface="Arial" charset="0"/>
              <a:buChar char="•"/>
            </a:pPr>
            <a:endParaRPr lang="en-US" dirty="0">
              <a:solidFill>
                <a:schemeClr val="tx1"/>
              </a:solidFill>
              <a:latin typeface="Lato" panose="020B0604020202020204" charset="0"/>
            </a:endParaRPr>
          </a:p>
          <a:p>
            <a:pPr marL="285750" lvl="0" indent="-285750">
              <a:lnSpc>
                <a:spcPct val="150000"/>
              </a:lnSpc>
              <a:spcBef>
                <a:spcPts val="600"/>
              </a:spcBef>
              <a:spcAft>
                <a:spcPts val="0"/>
              </a:spcAft>
              <a:buFont typeface="Arial" charset="0"/>
              <a:buChar char="•"/>
            </a:pPr>
            <a:endParaRPr dirty="0">
              <a:solidFill>
                <a:schemeClr val="tx1"/>
              </a:solidFill>
              <a:latin typeface="Lato" panose="020B0604020202020204" charset="0"/>
            </a:endParaRPr>
          </a:p>
        </p:txBody>
      </p:sp>
      <p:sp>
        <p:nvSpPr>
          <p:cNvPr id="145" name="Shape 145"/>
          <p:cNvSpPr txBox="1">
            <a:spLocks noGrp="1"/>
          </p:cNvSpPr>
          <p:nvPr>
            <p:ph type="title"/>
          </p:nvPr>
        </p:nvSpPr>
        <p:spPr>
          <a:xfrm>
            <a:off x="614350" y="129451"/>
            <a:ext cx="8000977" cy="675550"/>
          </a:xfrm>
          <a:prstGeom prst="rect">
            <a:avLst/>
          </a:prstGeom>
        </p:spPr>
        <p:txBody>
          <a:bodyPr spcFirstLastPara="1" wrap="square" lIns="91425" tIns="91425" rIns="91425" bIns="91425" anchor="b" anchorCtr="0">
            <a:noAutofit/>
          </a:bodyPr>
          <a:lstStyle/>
          <a:p>
            <a:r>
              <a:rPr lang="en-US" altLang="zh-CN" sz="2400" dirty="0">
                <a:solidFill>
                  <a:srgbClr val="000066"/>
                </a:solidFill>
                <a:latin typeface="Lato" panose="020B0604020202020204" charset="0"/>
              </a:rPr>
              <a:t>1. Balancing the Triple Constraint</a:t>
            </a:r>
            <a:endParaRPr lang="en-US" sz="2400" dirty="0">
              <a:solidFill>
                <a:srgbClr val="000066"/>
              </a:solidFill>
              <a:latin typeface="Lato" panose="020B0604020202020204" charset="0"/>
            </a:endParaRPr>
          </a:p>
        </p:txBody>
      </p:sp>
    </p:spTree>
    <p:extLst>
      <p:ext uri="{BB962C8B-B14F-4D97-AF65-F5344CB8AC3E}">
        <p14:creationId xmlns:p14="http://schemas.microsoft.com/office/powerpoint/2010/main" val="3569809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456735" y="836872"/>
            <a:ext cx="5331417" cy="3081985"/>
          </a:xfrm>
          <a:prstGeom prst="rect">
            <a:avLst/>
          </a:prstGeom>
        </p:spPr>
        <p:txBody>
          <a:bodyPr spcFirstLastPara="1" wrap="square" lIns="91425" tIns="91425" rIns="91425" bIns="91425" anchor="t" anchorCtr="0">
            <a:noAutofit/>
          </a:bodyPr>
          <a:lstStyle/>
          <a:p>
            <a:pPr marL="0" lvl="0" indent="0" rtl="0">
              <a:lnSpc>
                <a:spcPct val="150000"/>
              </a:lnSpc>
              <a:spcBef>
                <a:spcPts val="600"/>
              </a:spcBef>
              <a:spcAft>
                <a:spcPts val="0"/>
              </a:spcAft>
              <a:buNone/>
            </a:pPr>
            <a:endParaRPr lang="en-SG" dirty="0">
              <a:solidFill>
                <a:schemeClr val="tx1"/>
              </a:solidFill>
              <a:latin typeface="Lato" panose="020B0604020202020204" charset="0"/>
            </a:endParaRPr>
          </a:p>
          <a:p>
            <a:pPr marL="0" lvl="0" indent="0">
              <a:lnSpc>
                <a:spcPct val="150000"/>
              </a:lnSpc>
              <a:spcBef>
                <a:spcPts val="600"/>
              </a:spcBef>
              <a:spcAft>
                <a:spcPts val="0"/>
              </a:spcAft>
              <a:buNone/>
            </a:pPr>
            <a:r>
              <a:rPr lang="en-US" b="1" dirty="0">
                <a:solidFill>
                  <a:schemeClr val="tx1"/>
                </a:solidFill>
                <a:latin typeface="Lato" panose="020B0604020202020204" charset="0"/>
              </a:rPr>
              <a:t>Time:</a:t>
            </a:r>
            <a:endParaRPr lang="en-US" dirty="0">
              <a:solidFill>
                <a:schemeClr val="tx1"/>
              </a:solidFill>
              <a:latin typeface="Lato" panose="020B0604020202020204" charset="0"/>
            </a:endParaRPr>
          </a:p>
          <a:p>
            <a:pPr marL="285750" lvl="0" indent="-285750">
              <a:lnSpc>
                <a:spcPct val="150000"/>
              </a:lnSpc>
              <a:buFont typeface="Arial" charset="0"/>
              <a:buChar char="•"/>
            </a:pPr>
            <a:r>
              <a:rPr lang="en-US" dirty="0">
                <a:solidFill>
                  <a:schemeClr val="tx1"/>
                </a:solidFill>
                <a:latin typeface="Lato" panose="020B0604020202020204" charset="0"/>
              </a:rPr>
              <a:t>Could be changed slightly with Scope improvements.</a:t>
            </a:r>
          </a:p>
          <a:p>
            <a:pPr marL="0" indent="0">
              <a:lnSpc>
                <a:spcPct val="150000"/>
              </a:lnSpc>
              <a:buNone/>
            </a:pPr>
            <a:r>
              <a:rPr lang="en-US" b="1" dirty="0">
                <a:solidFill>
                  <a:schemeClr val="tx1"/>
                </a:solidFill>
                <a:latin typeface="Lato" panose="020B0604020202020204" charset="0"/>
              </a:rPr>
              <a:t>Cost:</a:t>
            </a:r>
          </a:p>
          <a:p>
            <a:pPr marL="285750" indent="-285750">
              <a:lnSpc>
                <a:spcPct val="150000"/>
              </a:lnSpc>
              <a:buFont typeface="Arial" charset="0"/>
              <a:buChar char="•"/>
            </a:pPr>
            <a:r>
              <a:rPr lang="en-US" dirty="0">
                <a:solidFill>
                  <a:schemeClr val="tx1"/>
                </a:solidFill>
                <a:latin typeface="Lato" panose="020B0604020202020204" charset="0"/>
              </a:rPr>
              <a:t>No cost leeway for deviation, as guided by government procurement guidelines. </a:t>
            </a:r>
          </a:p>
          <a:p>
            <a:pPr marL="285750" indent="-285750">
              <a:lnSpc>
                <a:spcPct val="150000"/>
              </a:lnSpc>
              <a:buFont typeface="Arial" charset="0"/>
              <a:buChar char="•"/>
            </a:pPr>
            <a:r>
              <a:rPr lang="en-US" dirty="0">
                <a:solidFill>
                  <a:schemeClr val="tx1"/>
                </a:solidFill>
                <a:latin typeface="Lato" panose="020B0604020202020204" charset="0"/>
              </a:rPr>
              <a:t>But high budget was set, so not an issue</a:t>
            </a:r>
          </a:p>
          <a:p>
            <a:pPr marL="285750" lvl="0" indent="-285750">
              <a:lnSpc>
                <a:spcPct val="150000"/>
              </a:lnSpc>
              <a:spcBef>
                <a:spcPts val="600"/>
              </a:spcBef>
              <a:spcAft>
                <a:spcPts val="0"/>
              </a:spcAft>
              <a:buFont typeface="Arial" charset="0"/>
              <a:buChar char="•"/>
            </a:pPr>
            <a:endParaRPr lang="en-US" dirty="0">
              <a:solidFill>
                <a:schemeClr val="tx1"/>
              </a:solidFill>
              <a:latin typeface="Lato" panose="020B0604020202020204" charset="0"/>
            </a:endParaRPr>
          </a:p>
          <a:p>
            <a:pPr marL="285750" lvl="0" indent="-285750">
              <a:lnSpc>
                <a:spcPct val="150000"/>
              </a:lnSpc>
              <a:spcBef>
                <a:spcPts val="600"/>
              </a:spcBef>
              <a:spcAft>
                <a:spcPts val="0"/>
              </a:spcAft>
              <a:buFont typeface="Arial" charset="0"/>
              <a:buChar char="•"/>
            </a:pPr>
            <a:endParaRPr lang="en-US" dirty="0">
              <a:solidFill>
                <a:schemeClr val="tx1"/>
              </a:solidFill>
              <a:latin typeface="Lato" panose="020B0604020202020204" charset="0"/>
            </a:endParaRPr>
          </a:p>
          <a:p>
            <a:pPr marL="285750" lvl="0" indent="-285750">
              <a:lnSpc>
                <a:spcPct val="150000"/>
              </a:lnSpc>
              <a:spcBef>
                <a:spcPts val="600"/>
              </a:spcBef>
              <a:spcAft>
                <a:spcPts val="0"/>
              </a:spcAft>
              <a:buFont typeface="Arial" charset="0"/>
              <a:buChar char="•"/>
            </a:pPr>
            <a:endParaRPr dirty="0">
              <a:solidFill>
                <a:schemeClr val="tx1"/>
              </a:solidFill>
              <a:latin typeface="Lato" panose="020B0604020202020204" charset="0"/>
            </a:endParaRPr>
          </a:p>
        </p:txBody>
      </p:sp>
      <p:sp>
        <p:nvSpPr>
          <p:cNvPr id="145" name="Shape 145"/>
          <p:cNvSpPr txBox="1">
            <a:spLocks noGrp="1"/>
          </p:cNvSpPr>
          <p:nvPr>
            <p:ph type="title"/>
          </p:nvPr>
        </p:nvSpPr>
        <p:spPr>
          <a:xfrm>
            <a:off x="456735" y="247572"/>
            <a:ext cx="8000977" cy="589299"/>
          </a:xfrm>
          <a:prstGeom prst="rect">
            <a:avLst/>
          </a:prstGeom>
        </p:spPr>
        <p:txBody>
          <a:bodyPr spcFirstLastPara="1" wrap="square" lIns="91425" tIns="91425" rIns="91425" bIns="91425" anchor="b" anchorCtr="0">
            <a:noAutofit/>
          </a:bodyPr>
          <a:lstStyle/>
          <a:p>
            <a:r>
              <a:rPr lang="en-US" altLang="zh-CN" sz="2400" dirty="0">
                <a:solidFill>
                  <a:srgbClr val="000066"/>
                </a:solidFill>
                <a:latin typeface="Lato" panose="020B0604020202020204" charset="0"/>
              </a:rPr>
              <a:t>1. Balancing the Triple Constraint(Contd.)</a:t>
            </a:r>
            <a:endParaRPr lang="en-US" sz="2400" dirty="0">
              <a:solidFill>
                <a:srgbClr val="000066"/>
              </a:solidFill>
              <a:latin typeface="Lato" panose="020B0604020202020204" charset="0"/>
            </a:endParaRPr>
          </a:p>
        </p:txBody>
      </p:sp>
      <p:pic>
        <p:nvPicPr>
          <p:cNvPr id="2" name="Picture 2" descr="A close up of a person&#10;&#10;Description generated with high confidence">
            <a:extLst>
              <a:ext uri="{FF2B5EF4-FFF2-40B4-BE49-F238E27FC236}">
                <a16:creationId xmlns:a16="http://schemas.microsoft.com/office/drawing/2014/main" id="{8E38C56B-B994-4399-A843-D19A07D713B2}"/>
              </a:ext>
            </a:extLst>
          </p:cNvPr>
          <p:cNvPicPr>
            <a:picLocks noChangeAspect="1"/>
          </p:cNvPicPr>
          <p:nvPr/>
        </p:nvPicPr>
        <p:blipFill>
          <a:blip r:embed="rId3"/>
          <a:stretch>
            <a:fillRect/>
          </a:stretch>
        </p:blipFill>
        <p:spPr>
          <a:xfrm>
            <a:off x="5376472" y="2930713"/>
            <a:ext cx="3767528" cy="1638667"/>
          </a:xfrm>
          <a:prstGeom prst="rect">
            <a:avLst/>
          </a:prstGeom>
        </p:spPr>
      </p:pic>
      <p:sp>
        <p:nvSpPr>
          <p:cNvPr id="3" name="Rectangle 2">
            <a:extLst>
              <a:ext uri="{FF2B5EF4-FFF2-40B4-BE49-F238E27FC236}">
                <a16:creationId xmlns:a16="http://schemas.microsoft.com/office/drawing/2014/main" id="{4282E875-25DC-4269-A850-523B5E872CF6}"/>
              </a:ext>
            </a:extLst>
          </p:cNvPr>
          <p:cNvSpPr/>
          <p:nvPr/>
        </p:nvSpPr>
        <p:spPr>
          <a:xfrm>
            <a:off x="542515" y="5086995"/>
            <a:ext cx="4041648" cy="1460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latin typeface="Lato" panose="020B0604020202020204" charset="0"/>
              </a:rPr>
              <a:t>Eventual Outcome:</a:t>
            </a:r>
          </a:p>
          <a:p>
            <a:pPr marL="285750" indent="-285750">
              <a:buFontTx/>
              <a:buChar char="-"/>
            </a:pPr>
            <a:r>
              <a:rPr lang="en-US" sz="1800" b="1" dirty="0">
                <a:latin typeface="Lato" panose="020B0604020202020204" charset="0"/>
              </a:rPr>
              <a:t>Scope Met</a:t>
            </a:r>
          </a:p>
          <a:p>
            <a:pPr marL="285750" indent="-285750">
              <a:buFontTx/>
              <a:buChar char="-"/>
            </a:pPr>
            <a:r>
              <a:rPr lang="en-US" sz="1800" b="1" dirty="0">
                <a:latin typeface="Lato" panose="020B0604020202020204" charset="0"/>
              </a:rPr>
              <a:t>Cost Met</a:t>
            </a:r>
          </a:p>
          <a:p>
            <a:pPr marL="285750" indent="-285750">
              <a:buFontTx/>
              <a:buChar char="-"/>
            </a:pPr>
            <a:r>
              <a:rPr lang="en-US" sz="1800" b="1" dirty="0">
                <a:solidFill>
                  <a:srgbClr val="FFFF00"/>
                </a:solidFill>
                <a:latin typeface="Lato" panose="020B0604020202020204" charset="0"/>
              </a:rPr>
              <a:t>Time Not Met (2 Months Delay)</a:t>
            </a:r>
          </a:p>
        </p:txBody>
      </p:sp>
      <p:sp>
        <p:nvSpPr>
          <p:cNvPr id="4" name="Arrow: Right 3">
            <a:extLst>
              <a:ext uri="{FF2B5EF4-FFF2-40B4-BE49-F238E27FC236}">
                <a16:creationId xmlns:a16="http://schemas.microsoft.com/office/drawing/2014/main" id="{E46DDAF4-9476-4A1C-A068-AEA6FA77A28D}"/>
              </a:ext>
            </a:extLst>
          </p:cNvPr>
          <p:cNvSpPr/>
          <p:nvPr/>
        </p:nvSpPr>
        <p:spPr>
          <a:xfrm>
            <a:off x="4783359" y="5437308"/>
            <a:ext cx="1004793" cy="3931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B0604020202020204" charset="0"/>
            </a:endParaRPr>
          </a:p>
        </p:txBody>
      </p:sp>
      <p:sp>
        <p:nvSpPr>
          <p:cNvPr id="5" name="TextBox 4">
            <a:extLst>
              <a:ext uri="{FF2B5EF4-FFF2-40B4-BE49-F238E27FC236}">
                <a16:creationId xmlns:a16="http://schemas.microsoft.com/office/drawing/2014/main" id="{AA1D102E-75F2-450A-8908-8A1961F4F709}"/>
              </a:ext>
            </a:extLst>
          </p:cNvPr>
          <p:cNvSpPr txBox="1"/>
          <p:nvPr/>
        </p:nvSpPr>
        <p:spPr>
          <a:xfrm>
            <a:off x="6231180" y="5228983"/>
            <a:ext cx="2523745" cy="923330"/>
          </a:xfrm>
          <a:prstGeom prst="rect">
            <a:avLst/>
          </a:prstGeom>
          <a:noFill/>
        </p:spPr>
        <p:txBody>
          <a:bodyPr wrap="square" rtlCol="0">
            <a:spAutoFit/>
          </a:bodyPr>
          <a:lstStyle/>
          <a:p>
            <a:r>
              <a:rPr lang="en-US" sz="1800" dirty="0">
                <a:latin typeface="Lato" panose="020B0604020202020204" charset="0"/>
              </a:rPr>
              <a:t>Overall, Project Sponsor happy!  </a:t>
            </a:r>
            <a:r>
              <a:rPr lang="en-US" sz="1800" dirty="0">
                <a:latin typeface="Lato" panose="020B0604020202020204" charset="0"/>
                <a:sym typeface="Wingdings" panose="05000000000000000000" pitchFamily="2" charset="2"/>
              </a:rPr>
              <a:t></a:t>
            </a:r>
            <a:endParaRPr lang="en-US" sz="1800" dirty="0">
              <a:latin typeface="Lato" panose="020B0604020202020204" charset="0"/>
            </a:endParaRPr>
          </a:p>
          <a:p>
            <a:r>
              <a:rPr lang="en-US" sz="1800" dirty="0">
                <a:latin typeface="Lato" panose="020B0604020202020204" charset="0"/>
              </a:rPr>
              <a:t>Yes, project success.</a:t>
            </a:r>
          </a:p>
        </p:txBody>
      </p:sp>
      <p:sp>
        <p:nvSpPr>
          <p:cNvPr id="6" name="Rectangle 5">
            <a:extLst>
              <a:ext uri="{FF2B5EF4-FFF2-40B4-BE49-F238E27FC236}">
                <a16:creationId xmlns:a16="http://schemas.microsoft.com/office/drawing/2014/main" id="{CE23AFC8-D92D-4926-A83D-3C44E0B2B937}"/>
              </a:ext>
            </a:extLst>
          </p:cNvPr>
          <p:cNvSpPr/>
          <p:nvPr/>
        </p:nvSpPr>
        <p:spPr>
          <a:xfrm>
            <a:off x="4457224" y="2908592"/>
            <a:ext cx="1129759" cy="307777"/>
          </a:xfrm>
          <a:prstGeom prst="rect">
            <a:avLst/>
          </a:prstGeom>
        </p:spPr>
        <p:txBody>
          <a:bodyPr wrap="square">
            <a:spAutoFit/>
          </a:bodyPr>
          <a:lstStyle/>
          <a:p>
            <a:r>
              <a:rPr lang="en-US" dirty="0">
                <a:solidFill>
                  <a:srgbClr val="FFFF00"/>
                </a:solidFill>
                <a:highlight>
                  <a:srgbClr val="FFFF00"/>
                </a:highlight>
                <a:latin typeface="Lato" panose="020B0604020202020204" charset="0"/>
              </a:rPr>
              <a:t> </a:t>
            </a:r>
          </a:p>
        </p:txBody>
      </p:sp>
      <p:pic>
        <p:nvPicPr>
          <p:cNvPr id="7" name="Picture 6">
            <a:extLst>
              <a:ext uri="{FF2B5EF4-FFF2-40B4-BE49-F238E27FC236}">
                <a16:creationId xmlns:a16="http://schemas.microsoft.com/office/drawing/2014/main" id="{5291F9B8-CA10-4E3F-BD87-F5AD81479E2B}"/>
              </a:ext>
            </a:extLst>
          </p:cNvPr>
          <p:cNvPicPr>
            <a:picLocks noChangeAspect="1"/>
          </p:cNvPicPr>
          <p:nvPr/>
        </p:nvPicPr>
        <p:blipFill>
          <a:blip r:embed="rId4"/>
          <a:stretch>
            <a:fillRect/>
          </a:stretch>
        </p:blipFill>
        <p:spPr>
          <a:xfrm>
            <a:off x="7986261" y="5086994"/>
            <a:ext cx="989791" cy="743505"/>
          </a:xfrm>
          <a:prstGeom prst="rect">
            <a:avLst/>
          </a:prstGeom>
        </p:spPr>
      </p:pic>
    </p:spTree>
    <p:extLst>
      <p:ext uri="{BB962C8B-B14F-4D97-AF65-F5344CB8AC3E}">
        <p14:creationId xmlns:p14="http://schemas.microsoft.com/office/powerpoint/2010/main" val="148185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76732" y="740229"/>
            <a:ext cx="8085221" cy="5623948"/>
          </a:xfrm>
          <a:prstGeom prst="rect">
            <a:avLst/>
          </a:prstGeom>
        </p:spPr>
        <p:txBody>
          <a:bodyPr spcFirstLastPara="1" wrap="square" lIns="91425" tIns="91425" rIns="91425" bIns="91425" anchor="t" anchorCtr="0">
            <a:noAutofit/>
          </a:bodyPr>
          <a:lstStyle/>
          <a:p>
            <a:pPr marL="342900"/>
            <a:r>
              <a:rPr lang="en-US" sz="2000" dirty="0">
                <a:solidFill>
                  <a:srgbClr val="000000"/>
                </a:solidFill>
                <a:latin typeface="Lato" panose="020B0604020202020204" charset="0"/>
              </a:rPr>
              <a:t>Each town (biz unit) governed itself and could refuse the project implementation.</a:t>
            </a:r>
          </a:p>
          <a:p>
            <a:pPr marL="342900"/>
            <a:r>
              <a:rPr lang="en-US" sz="2000" dirty="0">
                <a:solidFill>
                  <a:srgbClr val="000000"/>
                </a:solidFill>
                <a:latin typeface="Lato" panose="020B0604020202020204" charset="0"/>
              </a:rPr>
              <a:t>Nature of organization’s processes were “ground-up” as they were run by volunteers</a:t>
            </a:r>
          </a:p>
          <a:p>
            <a:pPr marL="342900"/>
            <a:r>
              <a:rPr lang="en-US" sz="2000" dirty="0">
                <a:solidFill>
                  <a:srgbClr val="000000"/>
                </a:solidFill>
                <a:latin typeface="Lato" panose="020B0604020202020204" charset="0"/>
              </a:rPr>
              <a:t>The organization (PA) has no control in dictating officers’ work process.</a:t>
            </a:r>
          </a:p>
          <a:p>
            <a:pPr marL="285750" indent="-285750">
              <a:buFont typeface="Arial" charset="0"/>
              <a:buChar char="•"/>
            </a:pPr>
            <a:endParaRPr lang="en-SG" sz="2000" dirty="0">
              <a:solidFill>
                <a:srgbClr val="000000"/>
              </a:solidFill>
              <a:latin typeface="Lato" panose="020B0604020202020204" charset="0"/>
            </a:endParaRPr>
          </a:p>
          <a:p>
            <a:pPr marL="0" indent="0">
              <a:buNone/>
            </a:pPr>
            <a:r>
              <a:rPr lang="en-SG" sz="2000" b="1" u="sng" dirty="0">
                <a:solidFill>
                  <a:srgbClr val="000000"/>
                </a:solidFill>
                <a:latin typeface="Lato" panose="020B0604020202020204" charset="0"/>
              </a:rPr>
              <a:t>Secret Formula: The “How”</a:t>
            </a:r>
          </a:p>
          <a:p>
            <a:pPr marL="342900"/>
            <a:r>
              <a:rPr lang="en-US" sz="2000" dirty="0">
                <a:solidFill>
                  <a:srgbClr val="000000"/>
                </a:solidFill>
                <a:latin typeface="Lato" panose="020B0604020202020204" charset="0"/>
              </a:rPr>
              <a:t>Project Champion evangelized from town-to-town. </a:t>
            </a:r>
          </a:p>
          <a:p>
            <a:pPr marL="342900"/>
            <a:r>
              <a:rPr lang="en-US" sz="2000" dirty="0">
                <a:solidFill>
                  <a:srgbClr val="000000"/>
                </a:solidFill>
                <a:latin typeface="Lato" panose="020B0604020202020204" charset="0"/>
              </a:rPr>
              <a:t>As a powerful cabinet minister, he was able to obtain buy-in from all advisers, who then in turn evangelized to the staff and volunteers (cascading effect)</a:t>
            </a:r>
          </a:p>
          <a:p>
            <a:pPr marL="342900"/>
            <a:r>
              <a:rPr lang="en-US" sz="2000" dirty="0">
                <a:solidFill>
                  <a:srgbClr val="000000"/>
                </a:solidFill>
                <a:latin typeface="Lato" panose="020B0604020202020204" charset="0"/>
              </a:rPr>
              <a:t>For agency buy-in, this was not an issue due to Singapore's nature of a Whole-of-Govt approach</a:t>
            </a:r>
          </a:p>
          <a:p>
            <a:pPr marL="285750" lvl="0" indent="-285750">
              <a:spcBef>
                <a:spcPts val="600"/>
              </a:spcBef>
              <a:spcAft>
                <a:spcPts val="0"/>
              </a:spcAft>
              <a:buFont typeface="Arial" charset="0"/>
              <a:buChar char="•"/>
            </a:pPr>
            <a:endParaRPr lang="en-US" sz="2000" dirty="0">
              <a:solidFill>
                <a:srgbClr val="000000"/>
              </a:solidFill>
              <a:latin typeface="Lato" panose="020B0604020202020204" charset="0"/>
            </a:endParaRPr>
          </a:p>
        </p:txBody>
      </p:sp>
      <p:sp>
        <p:nvSpPr>
          <p:cNvPr id="145" name="Shape 145"/>
          <p:cNvSpPr txBox="1">
            <a:spLocks noGrp="1"/>
          </p:cNvSpPr>
          <p:nvPr>
            <p:ph type="title"/>
          </p:nvPr>
        </p:nvSpPr>
        <p:spPr>
          <a:xfrm>
            <a:off x="807436" y="73555"/>
            <a:ext cx="6462600" cy="66667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altLang="zh-CN" sz="2400" dirty="0">
                <a:solidFill>
                  <a:srgbClr val="000066"/>
                </a:solidFill>
                <a:latin typeface="Lato" panose="020B0604020202020204" charset="0"/>
              </a:rPr>
              <a:t>2. Stakeholder Buy-in</a:t>
            </a:r>
            <a:endParaRPr lang="en-US" altLang="zh-CN" sz="1400" dirty="0">
              <a:solidFill>
                <a:srgbClr val="000066"/>
              </a:solidFill>
              <a:latin typeface="Lato" panose="020B0604020202020204" charset="0"/>
            </a:endParaRPr>
          </a:p>
        </p:txBody>
      </p:sp>
    </p:spTree>
    <p:extLst>
      <p:ext uri="{BB962C8B-B14F-4D97-AF65-F5344CB8AC3E}">
        <p14:creationId xmlns:p14="http://schemas.microsoft.com/office/powerpoint/2010/main" val="257365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567A14-E053-46EF-AB2C-B48242E6EA26}"/>
              </a:ext>
            </a:extLst>
          </p:cNvPr>
          <p:cNvSpPr txBox="1">
            <a:spLocks/>
          </p:cNvSpPr>
          <p:nvPr/>
        </p:nvSpPr>
        <p:spPr>
          <a:xfrm>
            <a:off x="186997" y="265251"/>
            <a:ext cx="8567928" cy="1143000"/>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rgbClr val="002060"/>
                </a:solidFill>
                <a:latin typeface="Lato" panose="020B0604020202020204" charset="0"/>
              </a:rPr>
              <a:t>If you see a </a:t>
            </a:r>
            <a:r>
              <a:rPr lang="en-US" sz="3200" b="1" i="1" dirty="0" err="1">
                <a:solidFill>
                  <a:srgbClr val="C00000"/>
                </a:solidFill>
                <a:latin typeface="Lato" panose="020B0604020202020204" charset="0"/>
              </a:rPr>
              <a:t>fishball</a:t>
            </a:r>
            <a:r>
              <a:rPr lang="en-US" sz="3200" b="1" i="1" dirty="0">
                <a:solidFill>
                  <a:srgbClr val="C00000"/>
                </a:solidFill>
                <a:latin typeface="Lato" panose="020B0604020202020204" charset="0"/>
              </a:rPr>
              <a:t> stick </a:t>
            </a:r>
            <a:r>
              <a:rPr lang="en-US" sz="3200" b="1" dirty="0">
                <a:solidFill>
                  <a:srgbClr val="002060"/>
                </a:solidFill>
                <a:latin typeface="Lato" panose="020B0604020202020204" charset="0"/>
              </a:rPr>
              <a:t>here… (        )</a:t>
            </a:r>
            <a:br>
              <a:rPr lang="en-US" sz="3200" b="1" dirty="0">
                <a:solidFill>
                  <a:srgbClr val="002060"/>
                </a:solidFill>
                <a:latin typeface="Lato" panose="020B0604020202020204" charset="0"/>
              </a:rPr>
            </a:br>
            <a:r>
              <a:rPr lang="en-US" sz="3200" b="1" i="1" dirty="0">
                <a:solidFill>
                  <a:srgbClr val="C00000"/>
                </a:solidFill>
                <a:latin typeface="Lato" panose="020B0604020202020204" charset="0"/>
              </a:rPr>
              <a:t>which agency </a:t>
            </a:r>
            <a:r>
              <a:rPr lang="en-US" sz="3200" b="1" dirty="0">
                <a:solidFill>
                  <a:srgbClr val="002060"/>
                </a:solidFill>
                <a:latin typeface="Lato" panose="020B0604020202020204" charset="0"/>
              </a:rPr>
              <a:t>should you call to complain?</a:t>
            </a:r>
          </a:p>
        </p:txBody>
      </p:sp>
      <p:sp>
        <p:nvSpPr>
          <p:cNvPr id="6" name="Multiplication Sign 5">
            <a:extLst>
              <a:ext uri="{FF2B5EF4-FFF2-40B4-BE49-F238E27FC236}">
                <a16:creationId xmlns:a16="http://schemas.microsoft.com/office/drawing/2014/main" id="{D188A607-D7CB-4B55-AC4B-133832572E64}"/>
              </a:ext>
            </a:extLst>
          </p:cNvPr>
          <p:cNvSpPr/>
          <p:nvPr/>
        </p:nvSpPr>
        <p:spPr>
          <a:xfrm>
            <a:off x="2368296" y="4910328"/>
            <a:ext cx="548640" cy="60350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2A6D78D-274E-486D-A7FF-CDE7C9E0ACD2}"/>
              </a:ext>
            </a:extLst>
          </p:cNvPr>
          <p:cNvGrpSpPr/>
          <p:nvPr/>
        </p:nvGrpSpPr>
        <p:grpSpPr>
          <a:xfrm>
            <a:off x="217477" y="1677877"/>
            <a:ext cx="6248400" cy="4686300"/>
            <a:chOff x="1447800" y="1596495"/>
            <a:chExt cx="6248400" cy="4686300"/>
          </a:xfrm>
        </p:grpSpPr>
        <p:pic>
          <p:nvPicPr>
            <p:cNvPr id="4" name="Picture 3">
              <a:extLst>
                <a:ext uri="{FF2B5EF4-FFF2-40B4-BE49-F238E27FC236}">
                  <a16:creationId xmlns:a16="http://schemas.microsoft.com/office/drawing/2014/main" id="{18570A2A-75AB-4D0C-A857-1A15E849113B}"/>
                </a:ext>
              </a:extLst>
            </p:cNvPr>
            <p:cNvPicPr>
              <a:picLocks noChangeAspect="1"/>
            </p:cNvPicPr>
            <p:nvPr/>
          </p:nvPicPr>
          <p:blipFill>
            <a:blip r:embed="rId2"/>
            <a:stretch>
              <a:fillRect/>
            </a:stretch>
          </p:blipFill>
          <p:spPr>
            <a:xfrm>
              <a:off x="1447800" y="1596495"/>
              <a:ext cx="6248400" cy="4686300"/>
            </a:xfrm>
            <a:prstGeom prst="rect">
              <a:avLst/>
            </a:prstGeom>
          </p:spPr>
        </p:pic>
        <p:sp>
          <p:nvSpPr>
            <p:cNvPr id="9" name="Multiplication Sign 8">
              <a:extLst>
                <a:ext uri="{FF2B5EF4-FFF2-40B4-BE49-F238E27FC236}">
                  <a16:creationId xmlns:a16="http://schemas.microsoft.com/office/drawing/2014/main" id="{5C4AEBBC-F26C-4FEB-83E8-17C304D550EC}"/>
                </a:ext>
              </a:extLst>
            </p:cNvPr>
            <p:cNvSpPr/>
            <p:nvPr/>
          </p:nvSpPr>
          <p:spPr>
            <a:xfrm>
              <a:off x="4297680" y="5513832"/>
              <a:ext cx="548640" cy="60350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522733FB-8FAD-442A-BCE7-19B576BD1587}"/>
              </a:ext>
            </a:extLst>
          </p:cNvPr>
          <p:cNvSpPr txBox="1"/>
          <p:nvPr/>
        </p:nvSpPr>
        <p:spPr>
          <a:xfrm>
            <a:off x="6594557" y="1976248"/>
            <a:ext cx="2331966" cy="4124206"/>
          </a:xfrm>
          <a:prstGeom prst="rect">
            <a:avLst/>
          </a:prstGeom>
          <a:noFill/>
        </p:spPr>
        <p:txBody>
          <a:bodyPr wrap="square" rtlCol="0">
            <a:spAutoFit/>
          </a:bodyPr>
          <a:lstStyle/>
          <a:p>
            <a:r>
              <a:rPr lang="en-US" sz="2000" b="1" i="1" dirty="0" err="1"/>
              <a:t>Menti</a:t>
            </a:r>
            <a:r>
              <a:rPr lang="en-US" sz="2000" b="1" i="1" dirty="0"/>
              <a:t> Time!</a:t>
            </a:r>
          </a:p>
          <a:p>
            <a:r>
              <a:rPr lang="en-US" sz="2000" b="1" i="1" dirty="0">
                <a:hlinkClick r:id="rId3"/>
              </a:rPr>
              <a:t>www.menti.com</a:t>
            </a:r>
            <a:endParaRPr lang="en-US" sz="2000" b="1" i="1" dirty="0"/>
          </a:p>
          <a:p>
            <a:r>
              <a:rPr lang="en-US" sz="2000" b="1" i="1" dirty="0"/>
              <a:t>Code: 11-16-81</a:t>
            </a:r>
          </a:p>
          <a:p>
            <a:endParaRPr lang="en-US" sz="2000" dirty="0"/>
          </a:p>
          <a:p>
            <a:r>
              <a:rPr lang="en-US" sz="2000" b="1" dirty="0"/>
              <a:t>Vote For One</a:t>
            </a:r>
          </a:p>
          <a:p>
            <a:pPr marL="457200" indent="-457200">
              <a:buAutoNum type="arabicPeriod"/>
            </a:pPr>
            <a:r>
              <a:rPr lang="en-US" sz="1800" dirty="0"/>
              <a:t>National Environment Agency</a:t>
            </a:r>
          </a:p>
          <a:p>
            <a:pPr marL="457200" indent="-457200">
              <a:buAutoNum type="arabicPeriod"/>
            </a:pPr>
            <a:endParaRPr lang="en-US" sz="1800" dirty="0"/>
          </a:p>
          <a:p>
            <a:pPr marL="457200" indent="-457200">
              <a:buAutoNum type="arabicPeriod"/>
            </a:pPr>
            <a:r>
              <a:rPr lang="en-US" sz="1800" dirty="0"/>
              <a:t>Land Transport Authority</a:t>
            </a:r>
          </a:p>
          <a:p>
            <a:pPr marL="457200" indent="-457200">
              <a:buAutoNum type="arabicPeriod"/>
            </a:pPr>
            <a:endParaRPr lang="en-US" sz="1800" dirty="0"/>
          </a:p>
          <a:p>
            <a:pPr marL="457200" indent="-457200">
              <a:buAutoNum type="arabicPeriod"/>
            </a:pPr>
            <a:r>
              <a:rPr lang="en-US" sz="1800" dirty="0"/>
              <a:t>National Parks Board</a:t>
            </a:r>
          </a:p>
        </p:txBody>
      </p:sp>
      <p:grpSp>
        <p:nvGrpSpPr>
          <p:cNvPr id="15" name="Group 14">
            <a:extLst>
              <a:ext uri="{FF2B5EF4-FFF2-40B4-BE49-F238E27FC236}">
                <a16:creationId xmlns:a16="http://schemas.microsoft.com/office/drawing/2014/main" id="{68F00578-C4AC-48C8-AED9-A3E4269922B5}"/>
              </a:ext>
            </a:extLst>
          </p:cNvPr>
          <p:cNvGrpSpPr/>
          <p:nvPr/>
        </p:nvGrpSpPr>
        <p:grpSpPr>
          <a:xfrm>
            <a:off x="217477" y="1613819"/>
            <a:ext cx="8977321" cy="4849064"/>
            <a:chOff x="-8349284" y="1461682"/>
            <a:chExt cx="8977321" cy="4849064"/>
          </a:xfrm>
        </p:grpSpPr>
        <p:grpSp>
          <p:nvGrpSpPr>
            <p:cNvPr id="8" name="Group 7">
              <a:extLst>
                <a:ext uri="{FF2B5EF4-FFF2-40B4-BE49-F238E27FC236}">
                  <a16:creationId xmlns:a16="http://schemas.microsoft.com/office/drawing/2014/main" id="{CC5AF57D-B03F-4233-8210-D0C0BAB90662}"/>
                </a:ext>
              </a:extLst>
            </p:cNvPr>
            <p:cNvGrpSpPr/>
            <p:nvPr/>
          </p:nvGrpSpPr>
          <p:grpSpPr>
            <a:xfrm>
              <a:off x="-8349284" y="1461682"/>
              <a:ext cx="8977321" cy="4849064"/>
              <a:chOff x="-7423824" y="1621975"/>
              <a:chExt cx="8977321" cy="4849064"/>
            </a:xfrm>
          </p:grpSpPr>
          <p:sp>
            <p:nvSpPr>
              <p:cNvPr id="7" name="Multiplication Sign 6">
                <a:extLst>
                  <a:ext uri="{FF2B5EF4-FFF2-40B4-BE49-F238E27FC236}">
                    <a16:creationId xmlns:a16="http://schemas.microsoft.com/office/drawing/2014/main" id="{27AED83D-8696-4327-8021-05DD6C877C88}"/>
                  </a:ext>
                </a:extLst>
              </p:cNvPr>
              <p:cNvSpPr/>
              <p:nvPr/>
            </p:nvSpPr>
            <p:spPr>
              <a:xfrm>
                <a:off x="-4885944" y="4646168"/>
                <a:ext cx="548640" cy="60350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4EB3878-3E49-4A96-8BA5-728D12527F99}"/>
                  </a:ext>
                </a:extLst>
              </p:cNvPr>
              <p:cNvPicPr>
                <a:picLocks noChangeAspect="1"/>
              </p:cNvPicPr>
              <p:nvPr/>
            </p:nvPicPr>
            <p:blipFill>
              <a:blip r:embed="rId4"/>
              <a:stretch>
                <a:fillRect/>
              </a:stretch>
            </p:blipFill>
            <p:spPr>
              <a:xfrm>
                <a:off x="-7423824" y="1621975"/>
                <a:ext cx="8977321" cy="4849064"/>
              </a:xfrm>
              <a:prstGeom prst="rect">
                <a:avLst/>
              </a:prstGeom>
            </p:spPr>
          </p:pic>
        </p:grpSp>
        <p:sp>
          <p:nvSpPr>
            <p:cNvPr id="14" name="Multiplication Sign 13">
              <a:extLst>
                <a:ext uri="{FF2B5EF4-FFF2-40B4-BE49-F238E27FC236}">
                  <a16:creationId xmlns:a16="http://schemas.microsoft.com/office/drawing/2014/main" id="{4C5194A1-22E1-4E97-B819-D95F178BF1C0}"/>
                </a:ext>
              </a:extLst>
            </p:cNvPr>
            <p:cNvSpPr/>
            <p:nvPr/>
          </p:nvSpPr>
          <p:spPr>
            <a:xfrm>
              <a:off x="-5693537" y="4485875"/>
              <a:ext cx="548640" cy="60350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Multiplication Sign 17">
            <a:extLst>
              <a:ext uri="{FF2B5EF4-FFF2-40B4-BE49-F238E27FC236}">
                <a16:creationId xmlns:a16="http://schemas.microsoft.com/office/drawing/2014/main" id="{614D0D8B-008A-4439-93F2-41E4E09EB7E3}"/>
              </a:ext>
            </a:extLst>
          </p:cNvPr>
          <p:cNvSpPr/>
          <p:nvPr/>
        </p:nvSpPr>
        <p:spPr>
          <a:xfrm>
            <a:off x="5917237" y="265251"/>
            <a:ext cx="548640" cy="60350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789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425288" y="1137864"/>
            <a:ext cx="8329637" cy="5435263"/>
          </a:xfrm>
          <a:prstGeom prst="rect">
            <a:avLst/>
          </a:prstGeom>
        </p:spPr>
        <p:txBody>
          <a:bodyPr spcFirstLastPara="1" wrap="square" lIns="91425" tIns="91425" rIns="91425" bIns="91425" anchor="t" anchorCtr="0">
            <a:noAutofit/>
          </a:bodyPr>
          <a:lstStyle/>
          <a:p>
            <a:pPr>
              <a:buNone/>
            </a:pPr>
            <a:r>
              <a:rPr lang="en-US" sz="2000" b="1" dirty="0">
                <a:solidFill>
                  <a:srgbClr val="000000"/>
                </a:solidFill>
                <a:latin typeface="Lato" panose="020B0604020202020204" charset="0"/>
              </a:rPr>
              <a:t>Essence of the Project: a Resident-centric Tool</a:t>
            </a:r>
            <a:endParaRPr lang="en-US" sz="2000" dirty="0">
              <a:solidFill>
                <a:srgbClr val="000000"/>
              </a:solidFill>
              <a:latin typeface="Lato" panose="020B0604020202020204" charset="0"/>
            </a:endParaRPr>
          </a:p>
          <a:p>
            <a:r>
              <a:rPr lang="en-SG" sz="2000" dirty="0">
                <a:solidFill>
                  <a:srgbClr val="000000"/>
                </a:solidFill>
                <a:latin typeface="Lato" panose="020B0604020202020204" charset="0"/>
              </a:rPr>
              <a:t>It was clear right from the start what this Project would do to serve residents better. This was known to both client &amp; vendor. </a:t>
            </a:r>
            <a:endParaRPr lang="en-US" sz="2000" dirty="0">
              <a:solidFill>
                <a:srgbClr val="000000"/>
              </a:solidFill>
              <a:latin typeface="Lato" panose="020B0604020202020204" charset="0"/>
            </a:endParaRPr>
          </a:p>
          <a:p>
            <a:r>
              <a:rPr lang="en-SG" sz="2000" dirty="0">
                <a:solidFill>
                  <a:srgbClr val="000000"/>
                </a:solidFill>
                <a:latin typeface="Lato" panose="020B0604020202020204" charset="0"/>
              </a:rPr>
              <a:t>PM would always bring users &amp; stakeholders back to the objective when they are bogged down by requirements! </a:t>
            </a:r>
            <a:endParaRPr lang="en-US" sz="2000" dirty="0">
              <a:solidFill>
                <a:srgbClr val="000000"/>
              </a:solidFill>
              <a:latin typeface="Lato" panose="020B0604020202020204" charset="0"/>
            </a:endParaRPr>
          </a:p>
          <a:p>
            <a:pPr>
              <a:buNone/>
            </a:pPr>
            <a:endParaRPr lang="en-SG" sz="2000" dirty="0">
              <a:solidFill>
                <a:srgbClr val="000000"/>
              </a:solidFill>
              <a:latin typeface="Lato" panose="020B0604020202020204" charset="0"/>
            </a:endParaRPr>
          </a:p>
          <a:p>
            <a:pPr marL="0" lvl="0" indent="0">
              <a:spcBef>
                <a:spcPts val="600"/>
              </a:spcBef>
              <a:spcAft>
                <a:spcPts val="0"/>
              </a:spcAft>
              <a:buNone/>
            </a:pPr>
            <a:r>
              <a:rPr lang="en-US" sz="2000" b="1" dirty="0">
                <a:solidFill>
                  <a:srgbClr val="000000"/>
                </a:solidFill>
                <a:latin typeface="Lato" panose="020B0604020202020204" charset="0"/>
              </a:rPr>
              <a:t>Vendor Side:</a:t>
            </a:r>
          </a:p>
          <a:p>
            <a:pPr marL="342900"/>
            <a:r>
              <a:rPr lang="en-US" sz="2000" dirty="0">
                <a:solidFill>
                  <a:srgbClr val="000000"/>
                </a:solidFill>
                <a:latin typeface="Lato" panose="020B0604020202020204" charset="0"/>
              </a:rPr>
              <a:t>The system is not built for “data collection”, but for “retaining the human touch”.</a:t>
            </a:r>
          </a:p>
          <a:p>
            <a:pPr marL="285750" lvl="0" indent="-285750">
              <a:buFont typeface="Arial" charset="0"/>
              <a:buChar char="•"/>
            </a:pPr>
            <a:endParaRPr lang="en-US" sz="2000" dirty="0">
              <a:solidFill>
                <a:srgbClr val="000000"/>
              </a:solidFill>
              <a:latin typeface="Lato" panose="020B0604020202020204" charset="0"/>
            </a:endParaRPr>
          </a:p>
          <a:p>
            <a:pPr marL="0" indent="0">
              <a:buNone/>
            </a:pPr>
            <a:r>
              <a:rPr lang="en-US" sz="2000" b="1" dirty="0">
                <a:solidFill>
                  <a:srgbClr val="000000"/>
                </a:solidFill>
                <a:latin typeface="Lato" panose="020B0604020202020204" charset="0"/>
              </a:rPr>
              <a:t>Client Side:</a:t>
            </a:r>
          </a:p>
          <a:p>
            <a:pPr marL="342900"/>
            <a:r>
              <a:rPr lang="en-US" sz="2000" dirty="0">
                <a:solidFill>
                  <a:srgbClr val="000000"/>
                </a:solidFill>
                <a:latin typeface="Lato" panose="020B0604020202020204" charset="0"/>
              </a:rPr>
              <a:t>The system is a tool for “ground officers” to engage residents with human touch, but not for the purpose of “headquarter analysis functions”.</a:t>
            </a:r>
          </a:p>
          <a:p>
            <a:pPr marL="285750" lvl="0" indent="-285750">
              <a:spcBef>
                <a:spcPts val="600"/>
              </a:spcBef>
              <a:spcAft>
                <a:spcPts val="0"/>
              </a:spcAft>
              <a:buFont typeface="Arial" charset="0"/>
              <a:buChar char="•"/>
            </a:pPr>
            <a:endParaRPr sz="2000" dirty="0">
              <a:solidFill>
                <a:srgbClr val="000000"/>
              </a:solidFill>
              <a:latin typeface="Lato" panose="020B0604020202020204" charset="0"/>
            </a:endParaRPr>
          </a:p>
        </p:txBody>
      </p:sp>
      <p:sp>
        <p:nvSpPr>
          <p:cNvPr id="145" name="Shape 145"/>
          <p:cNvSpPr txBox="1">
            <a:spLocks noGrp="1"/>
          </p:cNvSpPr>
          <p:nvPr>
            <p:ph type="title"/>
          </p:nvPr>
        </p:nvSpPr>
        <p:spPr>
          <a:xfrm>
            <a:off x="649285" y="361102"/>
            <a:ext cx="7914713" cy="567812"/>
          </a:xfrm>
          <a:prstGeom prst="rect">
            <a:avLst/>
          </a:prstGeom>
        </p:spPr>
        <p:txBody>
          <a:bodyPr spcFirstLastPara="1" wrap="square" lIns="91425" tIns="91425" rIns="91425" bIns="91425" anchor="b" anchorCtr="0">
            <a:noAutofit/>
          </a:bodyPr>
          <a:lstStyle/>
          <a:p>
            <a:r>
              <a:rPr lang="en-US" altLang="zh-CN" sz="2400" dirty="0">
                <a:solidFill>
                  <a:srgbClr val="000066"/>
                </a:solidFill>
                <a:latin typeface="Lato" panose="020B0604020202020204" charset="0"/>
              </a:rPr>
              <a:t>3. Clear &amp; Aligned Project Objectives</a:t>
            </a:r>
            <a:endParaRPr lang="en-US" sz="2400" dirty="0">
              <a:solidFill>
                <a:srgbClr val="000066"/>
              </a:solidFill>
              <a:latin typeface="Lato" panose="020B0604020202020204" charset="0"/>
            </a:endParaRPr>
          </a:p>
        </p:txBody>
      </p:sp>
    </p:spTree>
    <p:extLst>
      <p:ext uri="{BB962C8B-B14F-4D97-AF65-F5344CB8AC3E}">
        <p14:creationId xmlns:p14="http://schemas.microsoft.com/office/powerpoint/2010/main" val="376377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90425" y="1231535"/>
            <a:ext cx="7958144" cy="3702983"/>
          </a:xfrm>
          <a:prstGeom prst="rect">
            <a:avLst/>
          </a:prstGeom>
        </p:spPr>
        <p:txBody>
          <a:bodyPr spcFirstLastPara="1" wrap="square" lIns="91425" tIns="91425" rIns="91425" bIns="91425" anchor="t" anchorCtr="0">
            <a:noAutofit/>
          </a:bodyPr>
          <a:lstStyle/>
          <a:p>
            <a:pPr marL="342900">
              <a:lnSpc>
                <a:spcPct val="150000"/>
              </a:lnSpc>
            </a:pPr>
            <a:r>
              <a:rPr lang="en-US" sz="2000" dirty="0">
                <a:solidFill>
                  <a:schemeClr val="tx1"/>
                </a:solidFill>
                <a:latin typeface="Lato" panose="020B0604020202020204" charset="0"/>
              </a:rPr>
              <a:t>Multiple PM changes, due to </a:t>
            </a:r>
            <a:r>
              <a:rPr lang="en-US" sz="2000" b="1" dirty="0">
                <a:solidFill>
                  <a:schemeClr val="tx1"/>
                </a:solidFill>
                <a:latin typeface="Lato" panose="020B0604020202020204" charset="0"/>
              </a:rPr>
              <a:t>HR rotation regulation </a:t>
            </a:r>
            <a:r>
              <a:rPr lang="en-US" sz="2000" dirty="0">
                <a:solidFill>
                  <a:schemeClr val="tx1"/>
                </a:solidFill>
                <a:latin typeface="Lato" panose="020B0604020202020204" charset="0"/>
              </a:rPr>
              <a:t>for government projects.</a:t>
            </a:r>
          </a:p>
          <a:p>
            <a:pPr marL="342900">
              <a:lnSpc>
                <a:spcPct val="150000"/>
              </a:lnSpc>
            </a:pPr>
            <a:r>
              <a:rPr lang="en-US" sz="2000" dirty="0">
                <a:solidFill>
                  <a:schemeClr val="tx1"/>
                </a:solidFill>
                <a:latin typeface="Lato" panose="020B0604020202020204" charset="0"/>
              </a:rPr>
              <a:t>“Alpha PM” -- Ms. J (Client PM)</a:t>
            </a:r>
          </a:p>
          <a:p>
            <a:pPr marL="742950" lvl="1" indent="-285750">
              <a:lnSpc>
                <a:spcPct val="150000"/>
              </a:lnSpc>
              <a:spcBef>
                <a:spcPts val="600"/>
              </a:spcBef>
              <a:buFont typeface="Arial" charset="0"/>
              <a:buChar char="•"/>
            </a:pPr>
            <a:r>
              <a:rPr lang="en-US" sz="2000" dirty="0">
                <a:solidFill>
                  <a:schemeClr val="tx1"/>
                </a:solidFill>
                <a:latin typeface="Lato" panose="020B0604020202020204" charset="0"/>
              </a:rPr>
              <a:t>Top Skillset: </a:t>
            </a:r>
            <a:r>
              <a:rPr lang="en-US" sz="2000" b="1" dirty="0">
                <a:solidFill>
                  <a:schemeClr val="tx1"/>
                </a:solidFill>
                <a:latin typeface="Lato" panose="020B0604020202020204" charset="0"/>
              </a:rPr>
              <a:t>Project Integration Management </a:t>
            </a:r>
          </a:p>
          <a:p>
            <a:pPr marL="742950" lvl="1" indent="-285750">
              <a:lnSpc>
                <a:spcPct val="150000"/>
              </a:lnSpc>
              <a:spcBef>
                <a:spcPts val="600"/>
              </a:spcBef>
              <a:buFont typeface="Arial" charset="0"/>
              <a:buChar char="•"/>
            </a:pPr>
            <a:r>
              <a:rPr lang="en-US" sz="2000" dirty="0">
                <a:solidFill>
                  <a:schemeClr val="tx1"/>
                </a:solidFill>
                <a:latin typeface="Lato" panose="020B0604020202020204" charset="0"/>
              </a:rPr>
              <a:t>Able to align goals from both sides and communicate well.</a:t>
            </a:r>
          </a:p>
          <a:p>
            <a:pPr marL="742950" lvl="1" indent="-285750">
              <a:lnSpc>
                <a:spcPct val="150000"/>
              </a:lnSpc>
              <a:spcBef>
                <a:spcPts val="600"/>
              </a:spcBef>
              <a:buFont typeface="Arial" charset="0"/>
              <a:buChar char="•"/>
            </a:pPr>
            <a:r>
              <a:rPr lang="en-US" sz="2000" dirty="0">
                <a:solidFill>
                  <a:schemeClr val="tx1"/>
                </a:solidFill>
                <a:latin typeface="Lato" panose="020B0604020202020204" charset="0"/>
              </a:rPr>
              <a:t>Spent enough time on strategizing and planning.</a:t>
            </a:r>
          </a:p>
          <a:p>
            <a:pPr marL="742950" lvl="1" indent="-285750">
              <a:lnSpc>
                <a:spcPct val="150000"/>
              </a:lnSpc>
              <a:spcBef>
                <a:spcPts val="600"/>
              </a:spcBef>
              <a:buFont typeface="Arial" charset="0"/>
              <a:buChar char="•"/>
            </a:pPr>
            <a:r>
              <a:rPr lang="en-US" sz="2000" dirty="0">
                <a:solidFill>
                  <a:schemeClr val="tx1"/>
                </a:solidFill>
                <a:latin typeface="Lato" panose="020B0604020202020204" charset="0"/>
              </a:rPr>
              <a:t>Clear about the bigger picture and implicit expectations of senior management</a:t>
            </a:r>
          </a:p>
          <a:p>
            <a:pPr marL="742950" lvl="1" indent="-285750">
              <a:lnSpc>
                <a:spcPct val="150000"/>
              </a:lnSpc>
              <a:spcBef>
                <a:spcPts val="600"/>
              </a:spcBef>
              <a:buFont typeface="Arial" charset="0"/>
              <a:buChar char="•"/>
            </a:pPr>
            <a:r>
              <a:rPr lang="en-US" sz="2000" dirty="0">
                <a:solidFill>
                  <a:schemeClr val="tx1"/>
                </a:solidFill>
                <a:latin typeface="Lato" panose="020B0604020202020204" charset="0"/>
              </a:rPr>
              <a:t>Kept senior management updated, including potential risks</a:t>
            </a:r>
          </a:p>
          <a:p>
            <a:pPr marL="742950" lvl="1" indent="-285750">
              <a:lnSpc>
                <a:spcPct val="150000"/>
              </a:lnSpc>
              <a:spcBef>
                <a:spcPts val="600"/>
              </a:spcBef>
              <a:buFont typeface="Arial" charset="0"/>
              <a:buChar char="•"/>
            </a:pPr>
            <a:r>
              <a:rPr lang="en-US" sz="2000" dirty="0">
                <a:solidFill>
                  <a:schemeClr val="tx1"/>
                </a:solidFill>
                <a:latin typeface="Lato" panose="020B0604020202020204" charset="0"/>
              </a:rPr>
              <a:t>Good negotiation skills even if answer was a “no”</a:t>
            </a:r>
          </a:p>
          <a:p>
            <a:pPr marL="285750" lvl="0" indent="-285750">
              <a:lnSpc>
                <a:spcPct val="150000"/>
              </a:lnSpc>
              <a:spcBef>
                <a:spcPts val="600"/>
              </a:spcBef>
              <a:spcAft>
                <a:spcPts val="0"/>
              </a:spcAft>
              <a:buFont typeface="Arial" charset="0"/>
              <a:buChar char="•"/>
            </a:pPr>
            <a:endParaRPr lang="en-US" sz="2000" dirty="0">
              <a:solidFill>
                <a:schemeClr val="tx1"/>
              </a:solidFill>
              <a:latin typeface="Lato" panose="020B0604020202020204" charset="0"/>
            </a:endParaRPr>
          </a:p>
          <a:p>
            <a:pPr marL="285750" lvl="0" indent="-285750">
              <a:lnSpc>
                <a:spcPct val="150000"/>
              </a:lnSpc>
              <a:spcBef>
                <a:spcPts val="600"/>
              </a:spcBef>
              <a:spcAft>
                <a:spcPts val="0"/>
              </a:spcAft>
              <a:buFont typeface="Arial" charset="0"/>
              <a:buChar char="•"/>
            </a:pPr>
            <a:endParaRPr lang="en-US" sz="2000" dirty="0">
              <a:solidFill>
                <a:schemeClr val="tx1"/>
              </a:solidFill>
              <a:latin typeface="Lato" panose="020B0604020202020204" charset="0"/>
            </a:endParaRPr>
          </a:p>
          <a:p>
            <a:pPr marL="285750" lvl="0" indent="-285750">
              <a:lnSpc>
                <a:spcPct val="150000"/>
              </a:lnSpc>
              <a:spcBef>
                <a:spcPts val="600"/>
              </a:spcBef>
              <a:spcAft>
                <a:spcPts val="0"/>
              </a:spcAft>
              <a:buFont typeface="Arial" charset="0"/>
              <a:buChar char="•"/>
            </a:pPr>
            <a:endParaRPr sz="2000" dirty="0">
              <a:solidFill>
                <a:schemeClr val="tx1"/>
              </a:solidFill>
              <a:latin typeface="Lato" panose="020B0604020202020204" charset="0"/>
            </a:endParaRPr>
          </a:p>
        </p:txBody>
      </p:sp>
      <p:sp>
        <p:nvSpPr>
          <p:cNvPr id="145" name="Shape 145"/>
          <p:cNvSpPr txBox="1">
            <a:spLocks noGrp="1"/>
          </p:cNvSpPr>
          <p:nvPr>
            <p:ph type="title"/>
          </p:nvPr>
        </p:nvSpPr>
        <p:spPr>
          <a:xfrm>
            <a:off x="893625" y="312356"/>
            <a:ext cx="6462600" cy="776215"/>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sz="2400" dirty="0">
                <a:solidFill>
                  <a:srgbClr val="000066"/>
                </a:solidFill>
                <a:latin typeface="Lato" panose="020B0604020202020204" charset="0"/>
              </a:rPr>
              <a:t>4. Experienced Project Manager</a:t>
            </a:r>
          </a:p>
        </p:txBody>
      </p:sp>
    </p:spTree>
    <p:extLst>
      <p:ext uri="{BB962C8B-B14F-4D97-AF65-F5344CB8AC3E}">
        <p14:creationId xmlns:p14="http://schemas.microsoft.com/office/powerpoint/2010/main" val="727713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685800" y="1559581"/>
            <a:ext cx="7772400" cy="1546500"/>
          </a:xfrm>
          <a:prstGeom prst="rect">
            <a:avLst/>
          </a:prstGeom>
        </p:spPr>
        <p:txBody>
          <a:bodyPr spcFirstLastPara="1" wrap="square" lIns="91425" tIns="91425" rIns="91425" bIns="91425" anchor="b" anchorCtr="0">
            <a:noAutofit/>
          </a:bodyPr>
          <a:lstStyle/>
          <a:p>
            <a:pPr lvl="0">
              <a:lnSpc>
                <a:spcPct val="150000"/>
              </a:lnSpc>
            </a:pPr>
            <a:r>
              <a:rPr lang="en-SG" sz="3600" dirty="0">
                <a:solidFill>
                  <a:schemeClr val="bg1"/>
                </a:solidFill>
                <a:latin typeface="Lato" panose="020B0604020202020204" charset="0"/>
              </a:rPr>
              <a:t>VENDOR CHARACTERISTICS &amp; CHALLENGES</a:t>
            </a:r>
            <a:endParaRPr sz="3600" dirty="0">
              <a:solidFill>
                <a:schemeClr val="bg1"/>
              </a:solidFill>
              <a:latin typeface="Lato" panose="020B0604020202020204" charset="0"/>
            </a:endParaRPr>
          </a:p>
        </p:txBody>
      </p:sp>
      <p:sp>
        <p:nvSpPr>
          <p:cNvPr id="2" name="TextBox 1">
            <a:extLst>
              <a:ext uri="{FF2B5EF4-FFF2-40B4-BE49-F238E27FC236}">
                <a16:creationId xmlns:a16="http://schemas.microsoft.com/office/drawing/2014/main" id="{19CC489A-2DE2-47A5-B986-8D406A17AEE1}"/>
              </a:ext>
            </a:extLst>
          </p:cNvPr>
          <p:cNvSpPr txBox="1"/>
          <p:nvPr/>
        </p:nvSpPr>
        <p:spPr>
          <a:xfrm>
            <a:off x="1158953" y="5710478"/>
            <a:ext cx="76315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1800" dirty="0">
                <a:solidFill>
                  <a:schemeClr val="tx1"/>
                </a:solidFill>
                <a:latin typeface="Lato" panose="020B0604020202020204" charset="0"/>
              </a:rPr>
              <a:t>Presented</a:t>
            </a:r>
            <a:r>
              <a:rPr lang="en-SG" sz="1800" b="1" dirty="0">
                <a:solidFill>
                  <a:schemeClr val="tx1"/>
                </a:solidFill>
                <a:latin typeface="Lato" panose="020B0604020202020204" charset="0"/>
              </a:rPr>
              <a:t> </a:t>
            </a:r>
            <a:r>
              <a:rPr lang="en-SG" sz="1800" dirty="0">
                <a:solidFill>
                  <a:schemeClr val="tx1"/>
                </a:solidFill>
                <a:latin typeface="Lato" panose="020B0604020202020204" charset="0"/>
              </a:rPr>
              <a:t>By:</a:t>
            </a:r>
            <a:r>
              <a:rPr lang="en-SG" sz="1800" b="1" dirty="0">
                <a:solidFill>
                  <a:schemeClr val="tx1"/>
                </a:solidFill>
                <a:latin typeface="Lato" panose="020B0604020202020204" charset="0"/>
              </a:rPr>
              <a:t> Priyanka Sharma</a:t>
            </a:r>
            <a:r>
              <a:rPr lang="en-SG" sz="1800" dirty="0">
                <a:solidFill>
                  <a:schemeClr val="tx1"/>
                </a:solidFill>
                <a:latin typeface="Lato" panose="020B0604020202020204" charset="0"/>
              </a:rPr>
              <a:t>, Vendor Sourcing Consultant</a:t>
            </a:r>
            <a:endParaRPr lang="en-US" sz="1800" dirty="0">
              <a:solidFill>
                <a:schemeClr val="tx1"/>
              </a:solidFill>
              <a:latin typeface="Lato" panose="020B0604020202020204" charset="0"/>
            </a:endParaRPr>
          </a:p>
        </p:txBody>
      </p:sp>
    </p:spTree>
    <p:extLst>
      <p:ext uri="{BB962C8B-B14F-4D97-AF65-F5344CB8AC3E}">
        <p14:creationId xmlns:p14="http://schemas.microsoft.com/office/powerpoint/2010/main" val="853915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52">
            <a:extLst>
              <a:ext uri="{FF2B5EF4-FFF2-40B4-BE49-F238E27FC236}">
                <a16:creationId xmlns:a16="http://schemas.microsoft.com/office/drawing/2014/main" id="{8067237B-91EB-454E-9987-5F7F2FF5BAC1}"/>
              </a:ext>
            </a:extLst>
          </p:cNvPr>
          <p:cNvSpPr txBox="1">
            <a:spLocks noGrp="1"/>
          </p:cNvSpPr>
          <p:nvPr>
            <p:ph type="title"/>
          </p:nvPr>
        </p:nvSpPr>
        <p:spPr>
          <a:xfrm>
            <a:off x="893700" y="579450"/>
            <a:ext cx="6462600" cy="581693"/>
          </a:xfrm>
          <a:prstGeom prst="rect">
            <a:avLst/>
          </a:prstGeom>
        </p:spPr>
        <p:txBody>
          <a:bodyPr spcFirstLastPara="1" wrap="square" lIns="91425" tIns="91425" rIns="91425" bIns="91425" anchor="b" anchorCtr="0">
            <a:noAutofit/>
          </a:bodyPr>
          <a:lstStyle/>
          <a:p>
            <a:pPr lvl="0"/>
            <a:r>
              <a:rPr lang="en-SG" sz="2400" dirty="0">
                <a:solidFill>
                  <a:srgbClr val="000066"/>
                </a:solidFill>
                <a:latin typeface="Lato" panose="020B0604020202020204" charset="0"/>
              </a:rPr>
              <a:t>Selection Rationale</a:t>
            </a:r>
            <a:endParaRPr sz="2400" dirty="0">
              <a:solidFill>
                <a:srgbClr val="000066"/>
              </a:solidFill>
              <a:latin typeface="Lato" panose="020B0604020202020204" charset="0"/>
            </a:endParaRPr>
          </a:p>
        </p:txBody>
      </p:sp>
      <p:sp>
        <p:nvSpPr>
          <p:cNvPr id="15" name="Shape 153">
            <a:extLst>
              <a:ext uri="{FF2B5EF4-FFF2-40B4-BE49-F238E27FC236}">
                <a16:creationId xmlns:a16="http://schemas.microsoft.com/office/drawing/2014/main" id="{5B5172B4-1F39-4A7C-8F0A-82DF14C25B37}"/>
              </a:ext>
            </a:extLst>
          </p:cNvPr>
          <p:cNvSpPr txBox="1">
            <a:spLocks noGrp="1"/>
          </p:cNvSpPr>
          <p:nvPr>
            <p:ph type="body" idx="1"/>
          </p:nvPr>
        </p:nvSpPr>
        <p:spPr>
          <a:xfrm>
            <a:off x="893700" y="2133600"/>
            <a:ext cx="2371200" cy="2510972"/>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indent="0">
              <a:lnSpc>
                <a:spcPct val="150000"/>
              </a:lnSpc>
              <a:buNone/>
            </a:pPr>
            <a:r>
              <a:rPr lang="en-US" sz="2000" b="1" dirty="0">
                <a:solidFill>
                  <a:schemeClr val="tx1"/>
                </a:solidFill>
                <a:latin typeface="Lato" panose="020B0604020202020204" charset="0"/>
              </a:rPr>
              <a:t>Site Visit</a:t>
            </a:r>
          </a:p>
          <a:p>
            <a:pPr marL="0" lvl="0" indent="0">
              <a:lnSpc>
                <a:spcPct val="150000"/>
              </a:lnSpc>
              <a:buNone/>
            </a:pPr>
            <a:r>
              <a:rPr lang="en-US" sz="1800" dirty="0">
                <a:solidFill>
                  <a:schemeClr val="tx1"/>
                </a:solidFill>
                <a:latin typeface="Lato" panose="020B0604020202020204" charset="0"/>
              </a:rPr>
              <a:t>To check IT Capabilities &amp; Gain Confidence of Sponsors</a:t>
            </a:r>
          </a:p>
        </p:txBody>
      </p:sp>
      <p:sp>
        <p:nvSpPr>
          <p:cNvPr id="16" name="Shape 154">
            <a:extLst>
              <a:ext uri="{FF2B5EF4-FFF2-40B4-BE49-F238E27FC236}">
                <a16:creationId xmlns:a16="http://schemas.microsoft.com/office/drawing/2014/main" id="{6CFDB57D-70E8-49DC-8B11-7FC3E9FD1EF7}"/>
              </a:ext>
            </a:extLst>
          </p:cNvPr>
          <p:cNvSpPr txBox="1">
            <a:spLocks/>
          </p:cNvSpPr>
          <p:nvPr/>
        </p:nvSpPr>
        <p:spPr>
          <a:xfrm>
            <a:off x="3386401" y="2133599"/>
            <a:ext cx="2371200" cy="251097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spcBef>
                <a:spcPts val="600"/>
              </a:spcBef>
              <a:buClr>
                <a:srgbClr val="677480"/>
              </a:buClr>
              <a:buSzPts val="3000"/>
              <a:buFont typeface="Lato"/>
              <a:buNone/>
              <a:defRPr b="1">
                <a:solidFill>
                  <a:srgbClr val="677480"/>
                </a:solidFill>
                <a:latin typeface="Lato"/>
                <a:ea typeface="Lato"/>
                <a:cs typeface="Lato"/>
                <a:sym typeface="Lato"/>
              </a:defRPr>
            </a:lvl1pPr>
            <a:lvl2pPr marL="914400" indent="-381000">
              <a:buClr>
                <a:srgbClr val="677480"/>
              </a:buClr>
              <a:buSzPts val="2400"/>
              <a:buFont typeface="Lato"/>
              <a:buChar char="○"/>
              <a:defRPr sz="2400">
                <a:solidFill>
                  <a:srgbClr val="677480"/>
                </a:solidFill>
                <a:latin typeface="Lato"/>
                <a:ea typeface="Lato"/>
                <a:cs typeface="Lato"/>
                <a:sym typeface="Lato"/>
              </a:defRPr>
            </a:lvl2pPr>
            <a:lvl3pPr marL="1371600" indent="-381000">
              <a:buClr>
                <a:srgbClr val="677480"/>
              </a:buClr>
              <a:buSzPts val="2400"/>
              <a:buFont typeface="Lato"/>
              <a:buChar char="■"/>
              <a:defRPr sz="2400">
                <a:solidFill>
                  <a:srgbClr val="677480"/>
                </a:solidFill>
                <a:latin typeface="Lato"/>
                <a:ea typeface="Lato"/>
                <a:cs typeface="Lato"/>
                <a:sym typeface="Lato"/>
              </a:defRPr>
            </a:lvl3pPr>
            <a:lvl4pPr marL="1828800" indent="-342900">
              <a:buClr>
                <a:srgbClr val="677480"/>
              </a:buClr>
              <a:buSzPts val="1800"/>
              <a:buFont typeface="Lato"/>
              <a:buChar char="●"/>
              <a:defRPr sz="1800">
                <a:solidFill>
                  <a:srgbClr val="677480"/>
                </a:solidFill>
                <a:latin typeface="Lato"/>
                <a:ea typeface="Lato"/>
                <a:cs typeface="Lato"/>
                <a:sym typeface="Lato"/>
              </a:defRPr>
            </a:lvl4pPr>
            <a:lvl5pPr marL="2286000" indent="-342900">
              <a:buClr>
                <a:srgbClr val="677480"/>
              </a:buClr>
              <a:buSzPts val="1800"/>
              <a:buFont typeface="Lato"/>
              <a:buChar char="○"/>
              <a:defRPr sz="1800">
                <a:solidFill>
                  <a:srgbClr val="677480"/>
                </a:solidFill>
                <a:latin typeface="Lato"/>
                <a:ea typeface="Lato"/>
                <a:cs typeface="Lato"/>
                <a:sym typeface="Lato"/>
              </a:defRPr>
            </a:lvl5pPr>
            <a:lvl6pPr marL="2743200" indent="-342900">
              <a:buClr>
                <a:srgbClr val="677480"/>
              </a:buClr>
              <a:buSzPts val="1800"/>
              <a:buFont typeface="Lato"/>
              <a:buChar char="■"/>
              <a:defRPr sz="1800">
                <a:solidFill>
                  <a:srgbClr val="677480"/>
                </a:solidFill>
                <a:latin typeface="Lato"/>
                <a:ea typeface="Lato"/>
                <a:cs typeface="Lato"/>
                <a:sym typeface="Lato"/>
              </a:defRPr>
            </a:lvl6pPr>
            <a:lvl7pPr marL="3200400" indent="-342900">
              <a:buClr>
                <a:srgbClr val="677480"/>
              </a:buClr>
              <a:buSzPts val="1800"/>
              <a:buFont typeface="Lato"/>
              <a:buChar char="●"/>
              <a:defRPr sz="1800">
                <a:solidFill>
                  <a:srgbClr val="677480"/>
                </a:solidFill>
                <a:latin typeface="Lato"/>
                <a:ea typeface="Lato"/>
                <a:cs typeface="Lato"/>
                <a:sym typeface="Lato"/>
              </a:defRPr>
            </a:lvl7pPr>
            <a:lvl8pPr marL="3657600" indent="-342900">
              <a:buClr>
                <a:srgbClr val="677480"/>
              </a:buClr>
              <a:buSzPts val="1800"/>
              <a:buFont typeface="Lato"/>
              <a:buChar char="○"/>
              <a:defRPr sz="1800">
                <a:solidFill>
                  <a:srgbClr val="677480"/>
                </a:solidFill>
                <a:latin typeface="Lato"/>
                <a:ea typeface="Lato"/>
                <a:cs typeface="Lato"/>
                <a:sym typeface="Lato"/>
              </a:defRPr>
            </a:lvl8pPr>
            <a:lvl9pPr marL="4114800" indent="-342900">
              <a:buClr>
                <a:srgbClr val="677480"/>
              </a:buClr>
              <a:buSzPts val="1800"/>
              <a:buFont typeface="Lato"/>
              <a:buChar char="■"/>
              <a:defRPr sz="1800">
                <a:solidFill>
                  <a:srgbClr val="677480"/>
                </a:solidFill>
                <a:latin typeface="Lato"/>
                <a:ea typeface="Lato"/>
                <a:cs typeface="Lato"/>
                <a:sym typeface="Lato"/>
              </a:defRPr>
            </a:lvl9pPr>
          </a:lstStyle>
          <a:p>
            <a:pPr>
              <a:lnSpc>
                <a:spcPct val="150000"/>
              </a:lnSpc>
            </a:pPr>
            <a:r>
              <a:rPr lang="en-US" sz="2000" dirty="0">
                <a:solidFill>
                  <a:schemeClr val="tx1"/>
                </a:solidFill>
                <a:latin typeface="Lato" panose="020B0604020202020204" charset="0"/>
              </a:rPr>
              <a:t>Limited Options</a:t>
            </a:r>
          </a:p>
          <a:p>
            <a:pPr>
              <a:lnSpc>
                <a:spcPct val="150000"/>
              </a:lnSpc>
            </a:pPr>
            <a:r>
              <a:rPr lang="en-US" sz="1800" b="0" dirty="0">
                <a:solidFill>
                  <a:schemeClr val="tx1"/>
                </a:solidFill>
                <a:latin typeface="Lato" panose="020B0604020202020204" charset="0"/>
              </a:rPr>
              <a:t>Confidential Project; "All Singaporean Team"</a:t>
            </a:r>
          </a:p>
        </p:txBody>
      </p:sp>
      <p:sp>
        <p:nvSpPr>
          <p:cNvPr id="17" name="Shape 155">
            <a:extLst>
              <a:ext uri="{FF2B5EF4-FFF2-40B4-BE49-F238E27FC236}">
                <a16:creationId xmlns:a16="http://schemas.microsoft.com/office/drawing/2014/main" id="{1303B766-5A82-4FD1-9ABF-A88F2FB17E86}"/>
              </a:ext>
            </a:extLst>
          </p:cNvPr>
          <p:cNvSpPr txBox="1">
            <a:spLocks/>
          </p:cNvSpPr>
          <p:nvPr/>
        </p:nvSpPr>
        <p:spPr>
          <a:xfrm>
            <a:off x="5879102" y="2133599"/>
            <a:ext cx="2371200" cy="2510973"/>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spcBef>
                <a:spcPts val="600"/>
              </a:spcBef>
              <a:buClr>
                <a:srgbClr val="677480"/>
              </a:buClr>
              <a:buSzPts val="3000"/>
              <a:buFont typeface="Lato"/>
              <a:buNone/>
              <a:defRPr b="1">
                <a:solidFill>
                  <a:srgbClr val="677480"/>
                </a:solidFill>
                <a:latin typeface="Lato"/>
                <a:ea typeface="Lato"/>
                <a:cs typeface="Lato"/>
              </a:defRPr>
            </a:lvl1pPr>
            <a:lvl2pPr marL="914400" indent="-381000">
              <a:buClr>
                <a:srgbClr val="677480"/>
              </a:buClr>
              <a:buSzPts val="2400"/>
              <a:buFont typeface="Lato"/>
              <a:buChar char="○"/>
              <a:defRPr sz="2400">
                <a:solidFill>
                  <a:srgbClr val="677480"/>
                </a:solidFill>
                <a:latin typeface="Lato"/>
                <a:ea typeface="Lato"/>
                <a:cs typeface="Lato"/>
              </a:defRPr>
            </a:lvl2pPr>
            <a:lvl3pPr marL="1371600" indent="-381000">
              <a:buClr>
                <a:srgbClr val="677480"/>
              </a:buClr>
              <a:buSzPts val="2400"/>
              <a:buFont typeface="Lato"/>
              <a:buChar char="■"/>
              <a:defRPr sz="2400">
                <a:solidFill>
                  <a:srgbClr val="677480"/>
                </a:solidFill>
                <a:latin typeface="Lato"/>
                <a:ea typeface="Lato"/>
                <a:cs typeface="Lato"/>
              </a:defRPr>
            </a:lvl3pPr>
            <a:lvl4pPr marL="1828800" indent="-342900">
              <a:buClr>
                <a:srgbClr val="677480"/>
              </a:buClr>
              <a:buSzPts val="1800"/>
              <a:buFont typeface="Lato"/>
              <a:buChar char="●"/>
              <a:defRPr sz="1800">
                <a:solidFill>
                  <a:srgbClr val="677480"/>
                </a:solidFill>
                <a:latin typeface="Lato"/>
                <a:ea typeface="Lato"/>
                <a:cs typeface="Lato"/>
              </a:defRPr>
            </a:lvl4pPr>
            <a:lvl5pPr marL="2286000" indent="-342900">
              <a:buClr>
                <a:srgbClr val="677480"/>
              </a:buClr>
              <a:buSzPts val="1800"/>
              <a:buFont typeface="Lato"/>
              <a:buChar char="○"/>
              <a:defRPr sz="1800">
                <a:solidFill>
                  <a:srgbClr val="677480"/>
                </a:solidFill>
                <a:latin typeface="Lato"/>
                <a:ea typeface="Lato"/>
                <a:cs typeface="Lato"/>
              </a:defRPr>
            </a:lvl5pPr>
            <a:lvl6pPr marL="2743200" indent="-342900">
              <a:buClr>
                <a:srgbClr val="677480"/>
              </a:buClr>
              <a:buSzPts val="1800"/>
              <a:buFont typeface="Lato"/>
              <a:buChar char="■"/>
              <a:defRPr sz="1800">
                <a:solidFill>
                  <a:srgbClr val="677480"/>
                </a:solidFill>
                <a:latin typeface="Lato"/>
                <a:ea typeface="Lato"/>
                <a:cs typeface="Lato"/>
              </a:defRPr>
            </a:lvl6pPr>
            <a:lvl7pPr marL="3200400" indent="-342900">
              <a:buClr>
                <a:srgbClr val="677480"/>
              </a:buClr>
              <a:buSzPts val="1800"/>
              <a:buFont typeface="Lato"/>
              <a:buChar char="●"/>
              <a:defRPr sz="1800">
                <a:solidFill>
                  <a:srgbClr val="677480"/>
                </a:solidFill>
                <a:latin typeface="Lato"/>
                <a:ea typeface="Lato"/>
                <a:cs typeface="Lato"/>
              </a:defRPr>
            </a:lvl7pPr>
            <a:lvl8pPr marL="3657600" indent="-342900">
              <a:buClr>
                <a:srgbClr val="677480"/>
              </a:buClr>
              <a:buSzPts val="1800"/>
              <a:buFont typeface="Lato"/>
              <a:buChar char="○"/>
              <a:defRPr sz="1800">
                <a:solidFill>
                  <a:srgbClr val="677480"/>
                </a:solidFill>
                <a:latin typeface="Lato"/>
                <a:ea typeface="Lato"/>
                <a:cs typeface="Lato"/>
              </a:defRPr>
            </a:lvl8pPr>
            <a:lvl9pPr marL="4114800" indent="-342900">
              <a:buClr>
                <a:srgbClr val="677480"/>
              </a:buClr>
              <a:buSzPts val="1800"/>
              <a:buFont typeface="Lato"/>
              <a:buChar char="■"/>
              <a:defRPr sz="1800">
                <a:solidFill>
                  <a:srgbClr val="677480"/>
                </a:solidFill>
                <a:latin typeface="Lato"/>
                <a:ea typeface="Lato"/>
                <a:cs typeface="Lato"/>
              </a:defRPr>
            </a:lvl9pPr>
          </a:lstStyle>
          <a:p>
            <a:pPr>
              <a:lnSpc>
                <a:spcPct val="150000"/>
              </a:lnSpc>
            </a:pPr>
            <a:r>
              <a:rPr lang="en-US" sz="2000">
                <a:solidFill>
                  <a:schemeClr val="tx1"/>
                </a:solidFill>
                <a:latin typeface="Lato" panose="020B0604020202020204" charset="0"/>
              </a:rPr>
              <a:t>Past Experience</a:t>
            </a:r>
          </a:p>
          <a:p>
            <a:pPr lvl="0">
              <a:lnSpc>
                <a:spcPct val="150000"/>
              </a:lnSpc>
            </a:pPr>
            <a:r>
              <a:rPr lang="en-US" sz="1800" b="0">
                <a:solidFill>
                  <a:schemeClr val="tx1"/>
                </a:solidFill>
                <a:latin typeface="Lato" panose="020B0604020202020204" charset="0"/>
              </a:rPr>
              <a:t>Successful Implementation of Similar Projects</a:t>
            </a:r>
          </a:p>
          <a:p>
            <a:pPr>
              <a:lnSpc>
                <a:spcPct val="150000"/>
              </a:lnSpc>
            </a:pPr>
            <a:endParaRPr lang="en-US" sz="1800">
              <a:solidFill>
                <a:schemeClr val="tx1"/>
              </a:solidFill>
              <a:latin typeface="Lato" panose="020B0604020202020204" charset="0"/>
            </a:endParaRPr>
          </a:p>
        </p:txBody>
      </p:sp>
      <p:sp>
        <p:nvSpPr>
          <p:cNvPr id="7" name="TextBox 6">
            <a:extLst>
              <a:ext uri="{FF2B5EF4-FFF2-40B4-BE49-F238E27FC236}">
                <a16:creationId xmlns:a16="http://schemas.microsoft.com/office/drawing/2014/main" id="{5534A5E8-6881-4C5C-AC9E-339FAAFA2C6D}"/>
              </a:ext>
            </a:extLst>
          </p:cNvPr>
          <p:cNvSpPr txBox="1"/>
          <p:nvPr/>
        </p:nvSpPr>
        <p:spPr>
          <a:xfrm>
            <a:off x="5882006" y="579450"/>
            <a:ext cx="2368296" cy="707886"/>
          </a:xfrm>
          <a:prstGeom prst="rect">
            <a:avLst/>
          </a:prstGeom>
          <a:noFill/>
        </p:spPr>
        <p:txBody>
          <a:bodyPr wrap="square" rtlCol="0">
            <a:spAutoFit/>
          </a:bodyPr>
          <a:lstStyle/>
          <a:p>
            <a:pPr algn="ctr"/>
            <a:r>
              <a:rPr lang="en-US" sz="2000" b="1" dirty="0">
                <a:highlight>
                  <a:srgbClr val="FFFF00"/>
                </a:highlight>
                <a:latin typeface="Lato" panose="020B0604020202020204" charset="0"/>
              </a:rPr>
              <a:t>MENTI CODE: </a:t>
            </a:r>
          </a:p>
          <a:p>
            <a:pPr algn="ctr"/>
            <a:r>
              <a:rPr lang="en-US" sz="2000" b="1" i="1" dirty="0">
                <a:highlight>
                  <a:srgbClr val="FFFF00"/>
                </a:highlight>
                <a:latin typeface="Lato" panose="020B0604020202020204" charset="0"/>
              </a:rPr>
              <a:t>11-16-81</a:t>
            </a:r>
          </a:p>
        </p:txBody>
      </p:sp>
    </p:spTree>
    <p:extLst>
      <p:ext uri="{BB962C8B-B14F-4D97-AF65-F5344CB8AC3E}">
        <p14:creationId xmlns:p14="http://schemas.microsoft.com/office/powerpoint/2010/main" val="927737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893700" y="289027"/>
            <a:ext cx="6462600" cy="610859"/>
          </a:xfrm>
          <a:prstGeom prst="rect">
            <a:avLst/>
          </a:prstGeom>
        </p:spPr>
        <p:txBody>
          <a:bodyPr spcFirstLastPara="1" wrap="square" lIns="91425" tIns="91425" rIns="91425" bIns="91425" anchor="b" anchorCtr="0">
            <a:noAutofit/>
          </a:bodyPr>
          <a:lstStyle/>
          <a:p>
            <a:pPr lvl="0"/>
            <a:r>
              <a:rPr lang="en-SG" sz="2400" dirty="0">
                <a:solidFill>
                  <a:srgbClr val="000066"/>
                </a:solidFill>
                <a:latin typeface="Lato" panose="020B0604020202020204" charset="0"/>
              </a:rPr>
              <a:t>Challenges</a:t>
            </a:r>
            <a:endParaRPr sz="2400" dirty="0">
              <a:solidFill>
                <a:srgbClr val="000066"/>
              </a:solidFill>
              <a:latin typeface="Lato" panose="020B0604020202020204" charset="0"/>
            </a:endParaRPr>
          </a:p>
        </p:txBody>
      </p:sp>
      <p:sp>
        <p:nvSpPr>
          <p:cNvPr id="6" name="Shape 125">
            <a:extLst>
              <a:ext uri="{FF2B5EF4-FFF2-40B4-BE49-F238E27FC236}">
                <a16:creationId xmlns:a16="http://schemas.microsoft.com/office/drawing/2014/main" id="{ED3DC53A-9404-4993-8E26-53300FCC8045}"/>
              </a:ext>
            </a:extLst>
          </p:cNvPr>
          <p:cNvSpPr txBox="1">
            <a:spLocks noGrp="1"/>
          </p:cNvSpPr>
          <p:nvPr>
            <p:ph type="body" idx="1"/>
          </p:nvPr>
        </p:nvSpPr>
        <p:spPr>
          <a:xfrm>
            <a:off x="591394" y="1044994"/>
            <a:ext cx="8030723" cy="5169013"/>
          </a:xfrm>
          <a:prstGeom prst="rect">
            <a:avLst/>
          </a:prstGeom>
        </p:spPr>
        <p:txBody>
          <a:bodyPr spcFirstLastPara="1" wrap="square" lIns="91425" tIns="91425" rIns="91425" bIns="91425" anchor="t" anchorCtr="0">
            <a:noAutofit/>
          </a:bodyPr>
          <a:lstStyle/>
          <a:p>
            <a:pPr lvl="0">
              <a:lnSpc>
                <a:spcPct val="150000"/>
              </a:lnSpc>
            </a:pPr>
            <a:r>
              <a:rPr lang="en-US" sz="2000" dirty="0">
                <a:solidFill>
                  <a:schemeClr val="tx1"/>
                </a:solidFill>
                <a:latin typeface="Lato" panose="020B0604020202020204" charset="0"/>
              </a:rPr>
              <a:t>Operational; Not Strategic </a:t>
            </a:r>
          </a:p>
          <a:p>
            <a:pPr lvl="1">
              <a:lnSpc>
                <a:spcPct val="150000"/>
              </a:lnSpc>
            </a:pPr>
            <a:r>
              <a:rPr lang="en-US" sz="2000" dirty="0">
                <a:solidFill>
                  <a:schemeClr val="tx1"/>
                </a:solidFill>
                <a:latin typeface="Lato" panose="020B0604020202020204" charset="0"/>
              </a:rPr>
              <a:t>Stuck within the requirements</a:t>
            </a:r>
          </a:p>
          <a:p>
            <a:pPr lvl="1">
              <a:lnSpc>
                <a:spcPct val="150000"/>
              </a:lnSpc>
            </a:pPr>
            <a:r>
              <a:rPr lang="en-US" sz="2000" dirty="0">
                <a:solidFill>
                  <a:schemeClr val="tx1"/>
                </a:solidFill>
                <a:latin typeface="Lato" panose="020B0604020202020204" charset="0"/>
              </a:rPr>
              <a:t>No advice on best practices or improvement in design</a:t>
            </a:r>
          </a:p>
          <a:p>
            <a:pPr lvl="1">
              <a:lnSpc>
                <a:spcPct val="150000"/>
              </a:lnSpc>
            </a:pPr>
            <a:r>
              <a:rPr lang="en-US" sz="2000" dirty="0">
                <a:solidFill>
                  <a:schemeClr val="tx1"/>
                </a:solidFill>
                <a:latin typeface="Lato" panose="020B0604020202020204" charset="0"/>
              </a:rPr>
              <a:t>Dependent on user feedback</a:t>
            </a:r>
          </a:p>
          <a:p>
            <a:pPr lvl="0">
              <a:lnSpc>
                <a:spcPct val="150000"/>
              </a:lnSpc>
            </a:pPr>
            <a:r>
              <a:rPr lang="en-US" sz="2000" dirty="0">
                <a:solidFill>
                  <a:schemeClr val="tx1"/>
                </a:solidFill>
                <a:latin typeface="Lato" panose="020B0604020202020204" charset="0"/>
              </a:rPr>
              <a:t>Rigid Waterfall;  Not Agile</a:t>
            </a:r>
          </a:p>
          <a:p>
            <a:pPr lvl="1">
              <a:lnSpc>
                <a:spcPct val="150000"/>
              </a:lnSpc>
            </a:pPr>
            <a:r>
              <a:rPr lang="en-US" sz="2000" dirty="0">
                <a:solidFill>
                  <a:schemeClr val="tx1"/>
                </a:solidFill>
                <a:latin typeface="Lato" panose="020B0604020202020204" charset="0"/>
              </a:rPr>
              <a:t>New requirements had to be negotiated </a:t>
            </a:r>
          </a:p>
          <a:p>
            <a:pPr marL="38100" indent="0">
              <a:lnSpc>
                <a:spcPct val="150000"/>
              </a:lnSpc>
              <a:buNone/>
            </a:pPr>
            <a:r>
              <a:rPr lang="en-US" sz="2000" dirty="0">
                <a:solidFill>
                  <a:schemeClr val="tx1"/>
                </a:solidFill>
                <a:latin typeface="Lato" panose="020B0604020202020204" charset="0"/>
              </a:rPr>
              <a:t>But… High standing in Vendor’s Segmentation and RTM</a:t>
            </a:r>
          </a:p>
          <a:p>
            <a:pPr lvl="1">
              <a:lnSpc>
                <a:spcPct val="150000"/>
              </a:lnSpc>
            </a:pPr>
            <a:r>
              <a:rPr lang="en-US" sz="2000" dirty="0">
                <a:solidFill>
                  <a:schemeClr val="tx1"/>
                </a:solidFill>
                <a:latin typeface="Lato" panose="020B0604020202020204" charset="0"/>
              </a:rPr>
              <a:t>PA had high standing in SM’s segmentation</a:t>
            </a:r>
          </a:p>
          <a:p>
            <a:pPr lvl="1">
              <a:lnSpc>
                <a:spcPct val="150000"/>
              </a:lnSpc>
            </a:pPr>
            <a:r>
              <a:rPr lang="en-US" sz="2000" dirty="0">
                <a:solidFill>
                  <a:schemeClr val="tx1"/>
                </a:solidFill>
                <a:latin typeface="Lato" panose="020B0604020202020204" charset="0"/>
              </a:rPr>
              <a:t>Allowed them to sell their services to other government agencies</a:t>
            </a:r>
          </a:p>
        </p:txBody>
      </p:sp>
    </p:spTree>
    <p:extLst>
      <p:ext uri="{BB962C8B-B14F-4D97-AF65-F5344CB8AC3E}">
        <p14:creationId xmlns:p14="http://schemas.microsoft.com/office/powerpoint/2010/main" val="15274827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893700" y="234894"/>
            <a:ext cx="6462600" cy="606935"/>
          </a:xfrm>
          <a:prstGeom prst="rect">
            <a:avLst/>
          </a:prstGeom>
        </p:spPr>
        <p:txBody>
          <a:bodyPr spcFirstLastPara="1" wrap="square" lIns="91425" tIns="91425" rIns="91425" bIns="91425" anchor="b" anchorCtr="0">
            <a:noAutofit/>
          </a:bodyPr>
          <a:lstStyle/>
          <a:p>
            <a:pPr lvl="0"/>
            <a:r>
              <a:rPr lang="en-SG" sz="2400" dirty="0">
                <a:solidFill>
                  <a:srgbClr val="000066"/>
                </a:solidFill>
                <a:latin typeface="Lato" panose="020B0604020202020204" charset="0"/>
              </a:rPr>
              <a:t>Challenges (Contd.)</a:t>
            </a:r>
            <a:endParaRPr sz="2400" dirty="0">
              <a:solidFill>
                <a:srgbClr val="000066"/>
              </a:solidFill>
              <a:latin typeface="Lato" panose="020B0604020202020204" charset="0"/>
            </a:endParaRPr>
          </a:p>
        </p:txBody>
      </p:sp>
      <p:sp>
        <p:nvSpPr>
          <p:cNvPr id="5" name="Shape 125">
            <a:extLst>
              <a:ext uri="{FF2B5EF4-FFF2-40B4-BE49-F238E27FC236}">
                <a16:creationId xmlns:a16="http://schemas.microsoft.com/office/drawing/2014/main" id="{0619D8FC-08E8-42B0-B90C-2936C5E7ABFD}"/>
              </a:ext>
            </a:extLst>
          </p:cNvPr>
          <p:cNvSpPr txBox="1">
            <a:spLocks noGrp="1"/>
          </p:cNvSpPr>
          <p:nvPr>
            <p:ph type="body" idx="1"/>
          </p:nvPr>
        </p:nvSpPr>
        <p:spPr>
          <a:xfrm>
            <a:off x="715712" y="705171"/>
            <a:ext cx="7586875" cy="5043117"/>
          </a:xfrm>
          <a:prstGeom prst="rect">
            <a:avLst/>
          </a:prstGeom>
        </p:spPr>
        <p:txBody>
          <a:bodyPr spcFirstLastPara="1" wrap="square" lIns="91425" tIns="91425" rIns="91425" bIns="91425" anchor="t" anchorCtr="0">
            <a:noAutofit/>
          </a:bodyPr>
          <a:lstStyle/>
          <a:p>
            <a:pPr lvl="0">
              <a:lnSpc>
                <a:spcPct val="150000"/>
              </a:lnSpc>
            </a:pPr>
            <a:r>
              <a:rPr lang="en-US" sz="2000" dirty="0">
                <a:solidFill>
                  <a:schemeClr val="tx1"/>
                </a:solidFill>
                <a:latin typeface="Lato" panose="020B0604020202020204" charset="0"/>
              </a:rPr>
              <a:t>Technology - Vendor’s Internal Challenges </a:t>
            </a:r>
          </a:p>
          <a:p>
            <a:pPr lvl="1">
              <a:lnSpc>
                <a:spcPct val="150000"/>
              </a:lnSpc>
              <a:buFont typeface="Arial" panose="020B0604020202020204" pitchFamily="34" charset="0"/>
              <a:buChar char="•"/>
            </a:pPr>
            <a:r>
              <a:rPr lang="en-US" sz="2000" dirty="0">
                <a:solidFill>
                  <a:schemeClr val="tx1"/>
                </a:solidFill>
                <a:latin typeface="Lato" panose="020B0604020202020204" charset="0"/>
              </a:rPr>
              <a:t>Not willing to make changes to their existing software</a:t>
            </a:r>
          </a:p>
          <a:p>
            <a:pPr lvl="1">
              <a:lnSpc>
                <a:spcPct val="150000"/>
              </a:lnSpc>
              <a:buFont typeface="Arial" panose="020B0604020202020204" pitchFamily="34" charset="0"/>
              <a:buChar char="•"/>
            </a:pPr>
            <a:r>
              <a:rPr lang="en-US" sz="2000" dirty="0">
                <a:solidFill>
                  <a:schemeClr val="tx1"/>
                </a:solidFill>
                <a:latin typeface="Lato" panose="020B0604020202020204" charset="0"/>
              </a:rPr>
              <a:t>Unfamiliar with infrastructure requirements in the GDS (Government Digital Services)</a:t>
            </a:r>
          </a:p>
          <a:p>
            <a:pPr lvl="1">
              <a:lnSpc>
                <a:spcPct val="150000"/>
              </a:lnSpc>
              <a:buFont typeface="Arial" panose="020B0604020202020204" pitchFamily="34" charset="0"/>
              <a:buChar char="•"/>
            </a:pPr>
            <a:r>
              <a:rPr lang="en-US" sz="2000" dirty="0">
                <a:solidFill>
                  <a:schemeClr val="tx1"/>
                </a:solidFill>
                <a:latin typeface="Lato" panose="020B0604020202020204" charset="0"/>
              </a:rPr>
              <a:t>Heavily dependent on sub-contractor to set up the hardware</a:t>
            </a:r>
          </a:p>
          <a:p>
            <a:pPr lvl="1">
              <a:lnSpc>
                <a:spcPct val="150000"/>
              </a:lnSpc>
              <a:buFont typeface="Arial" panose="020B0604020202020204" pitchFamily="34" charset="0"/>
              <a:buChar char="•"/>
            </a:pPr>
            <a:r>
              <a:rPr lang="en-US" sz="2000" dirty="0">
                <a:solidFill>
                  <a:schemeClr val="tx1"/>
                </a:solidFill>
                <a:latin typeface="Lato" panose="020B0604020202020204" charset="0"/>
              </a:rPr>
              <a:t>Lacked autonomy over certain processes   </a:t>
            </a:r>
          </a:p>
          <a:p>
            <a:pPr lvl="0">
              <a:lnSpc>
                <a:spcPct val="150000"/>
              </a:lnSpc>
            </a:pPr>
            <a:r>
              <a:rPr lang="en-US" sz="2000" dirty="0">
                <a:solidFill>
                  <a:schemeClr val="tx1"/>
                </a:solidFill>
                <a:latin typeface="Lato" panose="020B0604020202020204" charset="0"/>
              </a:rPr>
              <a:t>People - Vendor’s External Challenges</a:t>
            </a:r>
          </a:p>
          <a:p>
            <a:pPr lvl="1">
              <a:lnSpc>
                <a:spcPct val="150000"/>
              </a:lnSpc>
              <a:buFont typeface="Arial" panose="020B0604020202020204" pitchFamily="34" charset="0"/>
              <a:buChar char="•"/>
            </a:pPr>
            <a:r>
              <a:rPr lang="en-US" sz="2000" dirty="0">
                <a:solidFill>
                  <a:schemeClr val="tx1"/>
                </a:solidFill>
                <a:latin typeface="Lato" panose="020B0604020202020204" charset="0"/>
              </a:rPr>
              <a:t>"Only Singaporeans" - difficult to find replacements</a:t>
            </a:r>
          </a:p>
          <a:p>
            <a:pPr lvl="1">
              <a:lnSpc>
                <a:spcPct val="150000"/>
              </a:lnSpc>
              <a:buFont typeface="Arial" panose="020B0604020202020204" pitchFamily="34" charset="0"/>
              <a:buChar char="•"/>
            </a:pPr>
            <a:r>
              <a:rPr lang="en-US" sz="2000" dirty="0">
                <a:solidFill>
                  <a:schemeClr val="tx1"/>
                </a:solidFill>
                <a:latin typeface="Lato" panose="020B0604020202020204" charset="0"/>
              </a:rPr>
              <a:t>Lacked a Solution Architect</a:t>
            </a:r>
          </a:p>
          <a:p>
            <a:pPr lvl="1">
              <a:lnSpc>
                <a:spcPct val="150000"/>
              </a:lnSpc>
              <a:buFont typeface="Arial" panose="020B0604020202020204" pitchFamily="34" charset="0"/>
              <a:buChar char="•"/>
            </a:pPr>
            <a:r>
              <a:rPr lang="en-US" sz="2000" dirty="0">
                <a:solidFill>
                  <a:schemeClr val="tx1"/>
                </a:solidFill>
                <a:latin typeface="Lato" panose="020B0604020202020204" charset="0"/>
              </a:rPr>
              <a:t>Employees had to multi-hat</a:t>
            </a:r>
          </a:p>
          <a:p>
            <a:pPr lvl="1">
              <a:lnSpc>
                <a:spcPct val="150000"/>
              </a:lnSpc>
              <a:buFont typeface="Arial" panose="020B0604020202020204" pitchFamily="34" charset="0"/>
              <a:buChar char="•"/>
            </a:pPr>
            <a:r>
              <a:rPr lang="en-US" sz="2000" dirty="0">
                <a:solidFill>
                  <a:schemeClr val="tx1"/>
                </a:solidFill>
                <a:latin typeface="Lato" panose="020B0604020202020204" charset="0"/>
              </a:rPr>
              <a:t>Took 2 months to find a new PM after the previous one left</a:t>
            </a:r>
            <a:endParaRPr sz="2000" dirty="0">
              <a:solidFill>
                <a:schemeClr val="tx1"/>
              </a:solidFill>
              <a:latin typeface="Lato" panose="020B0604020202020204" charset="0"/>
            </a:endParaRPr>
          </a:p>
        </p:txBody>
      </p:sp>
    </p:spTree>
    <p:extLst>
      <p:ext uri="{BB962C8B-B14F-4D97-AF65-F5344CB8AC3E}">
        <p14:creationId xmlns:p14="http://schemas.microsoft.com/office/powerpoint/2010/main" val="12689835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685800" y="2111122"/>
            <a:ext cx="7772400" cy="2068991"/>
          </a:xfrm>
          <a:prstGeom prst="rect">
            <a:avLst/>
          </a:prstGeom>
        </p:spPr>
        <p:txBody>
          <a:bodyPr spcFirstLastPara="1" wrap="square" lIns="91425" tIns="91425" rIns="91425" bIns="91425" anchor="b" anchorCtr="0">
            <a:noAutofit/>
          </a:bodyPr>
          <a:lstStyle/>
          <a:p>
            <a:pPr lvl="0">
              <a:lnSpc>
                <a:spcPct val="150000"/>
              </a:lnSpc>
            </a:pPr>
            <a:r>
              <a:rPr lang="en-SG" sz="3600" dirty="0">
                <a:solidFill>
                  <a:schemeClr val="bg1"/>
                </a:solidFill>
                <a:latin typeface="Lato" panose="020B0604020202020204" charset="0"/>
              </a:rPr>
              <a:t>APPLICATION OF OTHER KNOWLEDGE AREAS TO </a:t>
            </a:r>
            <a:br>
              <a:rPr lang="en-SG" sz="3600" dirty="0">
                <a:solidFill>
                  <a:schemeClr val="bg1"/>
                </a:solidFill>
                <a:latin typeface="Lato" panose="020B0604020202020204" charset="0"/>
              </a:rPr>
            </a:br>
            <a:r>
              <a:rPr lang="en-SG" sz="3600" dirty="0">
                <a:solidFill>
                  <a:schemeClr val="bg1"/>
                </a:solidFill>
                <a:latin typeface="Lato" panose="020B0604020202020204" charset="0"/>
              </a:rPr>
              <a:t>PROJECT M</a:t>
            </a:r>
            <a:endParaRPr sz="3600" dirty="0">
              <a:solidFill>
                <a:schemeClr val="bg1"/>
              </a:solidFill>
              <a:latin typeface="Lato" panose="020B0604020202020204" charset="0"/>
            </a:endParaRPr>
          </a:p>
        </p:txBody>
      </p:sp>
      <p:sp>
        <p:nvSpPr>
          <p:cNvPr id="2" name="TextBox 1">
            <a:extLst>
              <a:ext uri="{FF2B5EF4-FFF2-40B4-BE49-F238E27FC236}">
                <a16:creationId xmlns:a16="http://schemas.microsoft.com/office/drawing/2014/main" id="{19CC489A-2DE2-47A5-B986-8D406A17AEE1}"/>
              </a:ext>
            </a:extLst>
          </p:cNvPr>
          <p:cNvSpPr txBox="1"/>
          <p:nvPr/>
        </p:nvSpPr>
        <p:spPr>
          <a:xfrm>
            <a:off x="1144439" y="5579850"/>
            <a:ext cx="76315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1800" dirty="0">
                <a:solidFill>
                  <a:schemeClr val="tx1"/>
                </a:solidFill>
                <a:latin typeface="Lato" panose="020B0604020202020204" charset="0"/>
              </a:rPr>
              <a:t>	Presented</a:t>
            </a:r>
            <a:r>
              <a:rPr lang="en-SG" sz="1800" b="1" dirty="0">
                <a:solidFill>
                  <a:schemeClr val="tx1"/>
                </a:solidFill>
                <a:latin typeface="Lato" panose="020B0604020202020204" charset="0"/>
              </a:rPr>
              <a:t> </a:t>
            </a:r>
            <a:r>
              <a:rPr lang="en-SG" sz="1800" dirty="0">
                <a:solidFill>
                  <a:schemeClr val="tx1"/>
                </a:solidFill>
                <a:latin typeface="Lato" panose="020B0604020202020204" charset="0"/>
              </a:rPr>
              <a:t>By: </a:t>
            </a:r>
            <a:r>
              <a:rPr lang="en-SG" sz="1800" b="1" dirty="0">
                <a:solidFill>
                  <a:schemeClr val="tx1"/>
                </a:solidFill>
                <a:latin typeface="Lato" panose="020B0604020202020204" charset="0"/>
              </a:rPr>
              <a:t>Zhou Ying </a:t>
            </a:r>
            <a:r>
              <a:rPr lang="en-SG" sz="1800" b="1" dirty="0" err="1">
                <a:solidFill>
                  <a:schemeClr val="tx1"/>
                </a:solidFill>
                <a:latin typeface="Lato" panose="020B0604020202020204" charset="0"/>
              </a:rPr>
              <a:t>Ying</a:t>
            </a:r>
            <a:r>
              <a:rPr lang="en-SG" sz="1800" dirty="0">
                <a:solidFill>
                  <a:schemeClr val="tx1"/>
                </a:solidFill>
                <a:latin typeface="Lato" panose="020B0604020202020204" charset="0"/>
              </a:rPr>
              <a:t>, Project Manager</a:t>
            </a:r>
            <a:endParaRPr lang="en-US" sz="1800" dirty="0">
              <a:solidFill>
                <a:schemeClr val="tx1"/>
              </a:solidFill>
              <a:latin typeface="Lato" panose="020B0604020202020204" charset="0"/>
            </a:endParaRPr>
          </a:p>
        </p:txBody>
      </p:sp>
    </p:spTree>
    <p:extLst>
      <p:ext uri="{BB962C8B-B14F-4D97-AF65-F5344CB8AC3E}">
        <p14:creationId xmlns:p14="http://schemas.microsoft.com/office/powerpoint/2010/main" val="414700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754553" y="149087"/>
            <a:ext cx="6462600" cy="980328"/>
          </a:xfrm>
          <a:prstGeom prst="rect">
            <a:avLst/>
          </a:prstGeom>
        </p:spPr>
        <p:txBody>
          <a:bodyPr spcFirstLastPara="1" wrap="square" lIns="91425" tIns="91425" rIns="91425" bIns="91425" anchor="b" anchorCtr="0">
            <a:noAutofit/>
          </a:bodyPr>
          <a:lstStyle/>
          <a:p>
            <a:pPr lvl="0"/>
            <a:r>
              <a:rPr lang="en-US" sz="2400" b="1" dirty="0">
                <a:solidFill>
                  <a:srgbClr val="000066"/>
                </a:solidFill>
                <a:latin typeface="Lato" panose="020B0604020202020204" charset="0"/>
              </a:rPr>
              <a:t>Knowledge Areas</a:t>
            </a:r>
            <a:endParaRPr sz="2400" dirty="0">
              <a:solidFill>
                <a:srgbClr val="000066"/>
              </a:solidFill>
              <a:latin typeface="Lato" panose="020B0604020202020204" charset="0"/>
            </a:endParaRPr>
          </a:p>
        </p:txBody>
      </p:sp>
      <p:sp>
        <p:nvSpPr>
          <p:cNvPr id="125" name="Shape 125"/>
          <p:cNvSpPr txBox="1">
            <a:spLocks noGrp="1"/>
          </p:cNvSpPr>
          <p:nvPr>
            <p:ph type="body" idx="1"/>
          </p:nvPr>
        </p:nvSpPr>
        <p:spPr>
          <a:xfrm>
            <a:off x="521532" y="1134692"/>
            <a:ext cx="8507743" cy="5438435"/>
          </a:xfrm>
          <a:prstGeom prst="rect">
            <a:avLst/>
          </a:prstGeom>
        </p:spPr>
        <p:txBody>
          <a:bodyPr spcFirstLastPara="1" wrap="square" lIns="91425" tIns="91425" rIns="91425" bIns="91425" anchor="t" anchorCtr="0">
            <a:noAutofit/>
          </a:bodyPr>
          <a:lstStyle/>
          <a:p>
            <a:pPr marL="38100" lvl="0" indent="0" rtl="0">
              <a:lnSpc>
                <a:spcPct val="150000"/>
              </a:lnSpc>
              <a:spcBef>
                <a:spcPts val="0"/>
              </a:spcBef>
              <a:spcAft>
                <a:spcPts val="0"/>
              </a:spcAft>
              <a:buSzPts val="3000"/>
              <a:buNone/>
            </a:pPr>
            <a:r>
              <a:rPr lang="en-SG" sz="2000" b="1" dirty="0">
                <a:solidFill>
                  <a:schemeClr val="tx1"/>
                </a:solidFill>
                <a:latin typeface="Lato" panose="020B0604020202020204" charset="0"/>
              </a:rPr>
              <a:t>1. Scope Management</a:t>
            </a:r>
          </a:p>
          <a:p>
            <a:pPr marL="552450" lvl="0" indent="-514350" rtl="0">
              <a:lnSpc>
                <a:spcPct val="150000"/>
              </a:lnSpc>
              <a:spcBef>
                <a:spcPts val="0"/>
              </a:spcBef>
              <a:spcAft>
                <a:spcPts val="0"/>
              </a:spcAft>
              <a:buSzPts val="3000"/>
              <a:buAutoNum type="arabicPeriod"/>
            </a:pPr>
            <a:endParaRPr lang="en-SG" sz="1800" dirty="0">
              <a:solidFill>
                <a:schemeClr val="tx1"/>
              </a:solidFill>
              <a:latin typeface="Lato" panose="020B0604020202020204" charset="0"/>
            </a:endParaRPr>
          </a:p>
          <a:p>
            <a:pPr>
              <a:lnSpc>
                <a:spcPct val="150000"/>
              </a:lnSpc>
              <a:spcBef>
                <a:spcPts val="0"/>
              </a:spcBef>
            </a:pPr>
            <a:r>
              <a:rPr lang="en-SG" sz="1800" b="1" i="1" dirty="0">
                <a:solidFill>
                  <a:schemeClr val="tx1"/>
                </a:solidFill>
                <a:latin typeface="Lato" panose="020B0604020202020204" charset="0"/>
              </a:rPr>
              <a:t>Contract Scope</a:t>
            </a: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Comprehensively and Strategically Defined</a:t>
            </a: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As such, “everything fell under the sun” -&gt; no change in scope</a:t>
            </a: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Requirements  well-forecasted by the Project Owners from the start</a:t>
            </a: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In fact, 142 new requirements were added, but yet no change in scope</a:t>
            </a:r>
          </a:p>
          <a:p>
            <a:pPr>
              <a:lnSpc>
                <a:spcPct val="150000"/>
              </a:lnSpc>
              <a:spcBef>
                <a:spcPts val="0"/>
              </a:spcBef>
              <a:buFont typeface="Arial" panose="020B0604020202020204" pitchFamily="34" charset="0"/>
              <a:buChar char="•"/>
            </a:pPr>
            <a:endParaRPr lang="en-SG" sz="1800" dirty="0">
              <a:solidFill>
                <a:schemeClr val="tx1"/>
              </a:solidFill>
              <a:latin typeface="Lato" panose="020B0604020202020204" charset="0"/>
            </a:endParaRPr>
          </a:p>
          <a:p>
            <a:pPr>
              <a:lnSpc>
                <a:spcPct val="150000"/>
              </a:lnSpc>
              <a:spcBef>
                <a:spcPts val="0"/>
              </a:spcBef>
            </a:pPr>
            <a:r>
              <a:rPr lang="en-SG" sz="1800" b="1" i="1" dirty="0">
                <a:solidFill>
                  <a:schemeClr val="tx1"/>
                </a:solidFill>
                <a:latin typeface="Lato" panose="020B0604020202020204" charset="0"/>
              </a:rPr>
              <a:t>Coping with New Requirements</a:t>
            </a:r>
          </a:p>
          <a:p>
            <a:pPr>
              <a:lnSpc>
                <a:spcPct val="150000"/>
              </a:lnSpc>
              <a:spcBef>
                <a:spcPts val="0"/>
              </a:spcBef>
              <a:buFont typeface="Arial" panose="020B0604020202020204" pitchFamily="34" charset="0"/>
              <a:buChar char="•"/>
            </a:pPr>
            <a:r>
              <a:rPr lang="en-US" sz="1800" dirty="0">
                <a:solidFill>
                  <a:schemeClr val="tx1"/>
                </a:solidFill>
                <a:latin typeface="Lato" panose="020B0604020202020204" charset="0"/>
              </a:rPr>
              <a:t>More requirements did not mean better system; every BU had its own operations</a:t>
            </a: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Balance to consider which requirement was important</a:t>
            </a:r>
          </a:p>
          <a:p>
            <a:pPr marL="38100" indent="0">
              <a:lnSpc>
                <a:spcPct val="150000"/>
              </a:lnSpc>
              <a:spcBef>
                <a:spcPts val="0"/>
              </a:spcBef>
              <a:buNone/>
            </a:pPr>
            <a:endParaRPr lang="en-SG" sz="1800" dirty="0">
              <a:solidFill>
                <a:schemeClr val="tx1"/>
              </a:solidFill>
              <a:latin typeface="Lato" panose="020B0604020202020204" charset="0"/>
            </a:endParaRPr>
          </a:p>
          <a:p>
            <a:pPr>
              <a:lnSpc>
                <a:spcPct val="150000"/>
              </a:lnSpc>
              <a:spcBef>
                <a:spcPts val="0"/>
              </a:spcBef>
            </a:pPr>
            <a:endParaRPr lang="en-SG" sz="1800" dirty="0">
              <a:solidFill>
                <a:schemeClr val="tx1"/>
              </a:solidFill>
              <a:latin typeface="Lato" panose="020B0604020202020204" charset="0"/>
            </a:endParaRPr>
          </a:p>
          <a:p>
            <a:pPr marL="38100" lvl="0" indent="0" rtl="0">
              <a:lnSpc>
                <a:spcPct val="150000"/>
              </a:lnSpc>
              <a:spcBef>
                <a:spcPts val="0"/>
              </a:spcBef>
              <a:spcAft>
                <a:spcPts val="0"/>
              </a:spcAft>
              <a:buSzPts val="3000"/>
              <a:buNone/>
            </a:pPr>
            <a:endParaRPr sz="1800" dirty="0">
              <a:solidFill>
                <a:schemeClr val="tx1"/>
              </a:solidFill>
              <a:latin typeface="Lato" panose="020B060402020202020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754553" y="149087"/>
            <a:ext cx="6462600" cy="980328"/>
          </a:xfrm>
          <a:prstGeom prst="rect">
            <a:avLst/>
          </a:prstGeom>
        </p:spPr>
        <p:txBody>
          <a:bodyPr spcFirstLastPara="1" wrap="square" lIns="91425" tIns="91425" rIns="91425" bIns="91425" anchor="b" anchorCtr="0">
            <a:noAutofit/>
          </a:bodyPr>
          <a:lstStyle/>
          <a:p>
            <a:pPr lvl="0"/>
            <a:r>
              <a:rPr lang="en-US" sz="2400" b="1" dirty="0">
                <a:solidFill>
                  <a:srgbClr val="000066"/>
                </a:solidFill>
                <a:latin typeface="Lato" panose="020B0604020202020204" charset="0"/>
              </a:rPr>
              <a:t>Knowledge Areas (Contd.)</a:t>
            </a:r>
            <a:endParaRPr sz="2400" dirty="0">
              <a:solidFill>
                <a:schemeClr val="tx1"/>
              </a:solidFill>
              <a:latin typeface="Lato" panose="020B0604020202020204" charset="0"/>
            </a:endParaRPr>
          </a:p>
        </p:txBody>
      </p:sp>
      <p:sp>
        <p:nvSpPr>
          <p:cNvPr id="125" name="Shape 125"/>
          <p:cNvSpPr txBox="1">
            <a:spLocks noGrp="1"/>
          </p:cNvSpPr>
          <p:nvPr>
            <p:ph type="body" idx="1"/>
          </p:nvPr>
        </p:nvSpPr>
        <p:spPr>
          <a:xfrm>
            <a:off x="754553" y="1572475"/>
            <a:ext cx="8135575" cy="4575794"/>
          </a:xfrm>
          <a:prstGeom prst="rect">
            <a:avLst/>
          </a:prstGeom>
        </p:spPr>
        <p:txBody>
          <a:bodyPr spcFirstLastPara="1" wrap="square" lIns="91425" tIns="91425" rIns="91425" bIns="91425" anchor="t" anchorCtr="0">
            <a:noAutofit/>
          </a:bodyPr>
          <a:lstStyle/>
          <a:p>
            <a:pPr marL="38100" indent="0">
              <a:lnSpc>
                <a:spcPct val="150000"/>
              </a:lnSpc>
              <a:spcBef>
                <a:spcPts val="0"/>
              </a:spcBef>
              <a:buNone/>
            </a:pPr>
            <a:r>
              <a:rPr lang="en-SG" sz="2000" b="1" dirty="0">
                <a:solidFill>
                  <a:schemeClr val="tx1"/>
                </a:solidFill>
                <a:latin typeface="Lato" panose="020B0604020202020204" charset="0"/>
              </a:rPr>
              <a:t>2. Project Integration Management</a:t>
            </a:r>
          </a:p>
          <a:p>
            <a:pPr lvl="0">
              <a:lnSpc>
                <a:spcPct val="150000"/>
              </a:lnSpc>
              <a:spcBef>
                <a:spcPts val="0"/>
              </a:spcBef>
              <a:buFont typeface="Arial" panose="020B0604020202020204" pitchFamily="34" charset="0"/>
              <a:buChar char="•"/>
            </a:pPr>
            <a:endParaRPr lang="en-SG" sz="1800" dirty="0">
              <a:solidFill>
                <a:schemeClr val="tx1"/>
              </a:solidFill>
              <a:latin typeface="Lato" panose="020B0604020202020204" charset="0"/>
            </a:endParaRPr>
          </a:p>
          <a:p>
            <a:pPr lvl="0">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Making trade-offs </a:t>
            </a:r>
          </a:p>
          <a:p>
            <a:pPr lvl="0">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The alpha PM spent a large proportion of time strategizing and planning</a:t>
            </a: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Align IT with Business Strategy to guide the IT project</a:t>
            </a: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Help users contextualise the potential value-add of the system in their own work processes</a:t>
            </a: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Clear on what the project objectives were and bridge the gap between technical and functional users</a:t>
            </a:r>
            <a:endParaRPr lang="en-SG" sz="1800" b="1" dirty="0">
              <a:solidFill>
                <a:schemeClr val="tx1"/>
              </a:solidFill>
              <a:latin typeface="Lato" panose="020B0604020202020204" charset="0"/>
            </a:endParaRPr>
          </a:p>
          <a:p>
            <a:pPr marL="38100" lvl="0" indent="0" rtl="0">
              <a:lnSpc>
                <a:spcPct val="150000"/>
              </a:lnSpc>
              <a:spcBef>
                <a:spcPts val="0"/>
              </a:spcBef>
              <a:spcAft>
                <a:spcPts val="0"/>
              </a:spcAft>
              <a:buSzPts val="3000"/>
              <a:buNone/>
            </a:pPr>
            <a:endParaRPr sz="1800" dirty="0">
              <a:solidFill>
                <a:schemeClr val="tx1"/>
              </a:solidFill>
              <a:latin typeface="Lato" panose="020B0604020202020204" charset="0"/>
            </a:endParaRPr>
          </a:p>
        </p:txBody>
      </p:sp>
    </p:spTree>
    <p:extLst>
      <p:ext uri="{BB962C8B-B14F-4D97-AF65-F5344CB8AC3E}">
        <p14:creationId xmlns:p14="http://schemas.microsoft.com/office/powerpoint/2010/main" val="1179414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853417" y="1343642"/>
            <a:ext cx="7901508" cy="5438435"/>
          </a:xfrm>
          <a:prstGeom prst="rect">
            <a:avLst/>
          </a:prstGeom>
        </p:spPr>
        <p:txBody>
          <a:bodyPr spcFirstLastPara="1" wrap="square" lIns="91425" tIns="91425" rIns="91425" bIns="91425" anchor="t" anchorCtr="0">
            <a:noAutofit/>
          </a:bodyPr>
          <a:lstStyle/>
          <a:p>
            <a:pPr marL="38100" lvl="0" indent="0" rtl="0">
              <a:lnSpc>
                <a:spcPct val="150000"/>
              </a:lnSpc>
              <a:spcBef>
                <a:spcPts val="0"/>
              </a:spcBef>
              <a:spcAft>
                <a:spcPts val="0"/>
              </a:spcAft>
              <a:buSzPts val="3000"/>
              <a:buNone/>
            </a:pPr>
            <a:r>
              <a:rPr lang="en-SG" sz="2000" b="1" dirty="0">
                <a:solidFill>
                  <a:schemeClr val="tx1"/>
                </a:solidFill>
                <a:latin typeface="Lato" panose="020B0604020202020204" charset="0"/>
              </a:rPr>
              <a:t>3. Time Management</a:t>
            </a:r>
          </a:p>
          <a:p>
            <a:pPr>
              <a:lnSpc>
                <a:spcPct val="150000"/>
              </a:lnSpc>
              <a:spcBef>
                <a:spcPts val="0"/>
              </a:spcBef>
              <a:buFont typeface="Arial" panose="020B0604020202020204" pitchFamily="34" charset="0"/>
              <a:buChar char="•"/>
            </a:pPr>
            <a:endParaRPr lang="en-SG" sz="1800" dirty="0">
              <a:solidFill>
                <a:schemeClr val="tx1"/>
              </a:solidFill>
              <a:latin typeface="Lato" panose="020B0604020202020204" charset="0"/>
            </a:endParaRP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rPr>
              <a:t>Inexperience in Government Projects </a:t>
            </a:r>
            <a:r>
              <a:rPr lang="en-SG" sz="1800" dirty="0">
                <a:solidFill>
                  <a:schemeClr val="tx1"/>
                </a:solidFill>
                <a:latin typeface="Lato" panose="020B0604020202020204" charset="0"/>
                <a:sym typeface="Arial"/>
              </a:rPr>
              <a:t>led to project delay to meet performance and security requirements and make staffs OT to cover it</a:t>
            </a:r>
            <a:endParaRPr lang="en-SG" sz="1800" dirty="0">
              <a:solidFill>
                <a:schemeClr val="tx1"/>
              </a:solidFill>
              <a:latin typeface="Lato" panose="020B0604020202020204" charset="0"/>
            </a:endParaRPr>
          </a:p>
          <a:p>
            <a:pPr>
              <a:lnSpc>
                <a:spcPct val="150000"/>
              </a:lnSpc>
              <a:spcBef>
                <a:spcPts val="0"/>
              </a:spcBef>
              <a:buFont typeface="Arial" panose="020B0604020202020204" pitchFamily="34" charset="0"/>
              <a:buChar char="•"/>
            </a:pPr>
            <a:r>
              <a:rPr lang="en-SG" sz="1800" dirty="0">
                <a:solidFill>
                  <a:schemeClr val="tx1"/>
                </a:solidFill>
                <a:latin typeface="Lato" panose="020B0604020202020204" charset="0"/>
                <a:sym typeface="Arial"/>
              </a:rPr>
              <a:t>Underestimation of PA’s requirements, and hence the time required was underestimated, which led to the project l</a:t>
            </a:r>
            <a:r>
              <a:rPr lang="en-SG" sz="1800" dirty="0">
                <a:solidFill>
                  <a:schemeClr val="tx1"/>
                </a:solidFill>
                <a:latin typeface="Lato" panose="020B0604020202020204" charset="0"/>
              </a:rPr>
              <a:t>ack of Proper Planning and jumped into Execution Phase</a:t>
            </a:r>
          </a:p>
          <a:p>
            <a:pPr marL="38100" lvl="0" indent="0" rtl="0">
              <a:lnSpc>
                <a:spcPct val="150000"/>
              </a:lnSpc>
              <a:spcBef>
                <a:spcPts val="0"/>
              </a:spcBef>
              <a:spcAft>
                <a:spcPts val="0"/>
              </a:spcAft>
              <a:buSzPts val="3000"/>
              <a:buNone/>
            </a:pPr>
            <a:endParaRPr sz="1800" dirty="0">
              <a:solidFill>
                <a:schemeClr val="tx1"/>
              </a:solidFill>
              <a:latin typeface="Lato" panose="020B0604020202020204" charset="0"/>
            </a:endParaRPr>
          </a:p>
        </p:txBody>
      </p:sp>
      <p:sp>
        <p:nvSpPr>
          <p:cNvPr id="5" name="Shape 124">
            <a:extLst>
              <a:ext uri="{FF2B5EF4-FFF2-40B4-BE49-F238E27FC236}">
                <a16:creationId xmlns:a16="http://schemas.microsoft.com/office/drawing/2014/main" id="{7EE1ECB7-1771-45DB-B326-E69B0C05327A}"/>
              </a:ext>
            </a:extLst>
          </p:cNvPr>
          <p:cNvSpPr txBox="1">
            <a:spLocks/>
          </p:cNvSpPr>
          <p:nvPr/>
        </p:nvSpPr>
        <p:spPr>
          <a:xfrm>
            <a:off x="853417" y="0"/>
            <a:ext cx="6462600" cy="9803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a:solidFill>
                  <a:srgbClr val="000066"/>
                </a:solidFill>
                <a:latin typeface="Lato" panose="020B0604020202020204" charset="0"/>
              </a:rPr>
              <a:t>Knowledge Areas (Contd.)</a:t>
            </a:r>
            <a:endParaRPr lang="en-US" sz="2400" dirty="0">
              <a:solidFill>
                <a:schemeClr val="tx1"/>
              </a:solidFill>
              <a:latin typeface="Lato" panose="020B0604020202020204" charset="0"/>
            </a:endParaRPr>
          </a:p>
        </p:txBody>
      </p:sp>
    </p:spTree>
    <p:extLst>
      <p:ext uri="{BB962C8B-B14F-4D97-AF65-F5344CB8AC3E}">
        <p14:creationId xmlns:p14="http://schemas.microsoft.com/office/powerpoint/2010/main" val="300914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B7A9A79-45CB-4F30-A030-4C07588BA9AA}"/>
              </a:ext>
            </a:extLst>
          </p:cNvPr>
          <p:cNvSpPr>
            <a:spLocks noGrp="1"/>
          </p:cNvSpPr>
          <p:nvPr>
            <p:ph type="sldNum" idx="12"/>
          </p:nvPr>
        </p:nvSpPr>
        <p:spPr/>
        <p:txBody>
          <a:bodyPr/>
          <a:lstStyle/>
          <a:p>
            <a:pPr marL="0" lvl="0" indent="0">
              <a:spcBef>
                <a:spcPts val="0"/>
              </a:spcBef>
              <a:spcAft>
                <a:spcPts val="0"/>
              </a:spcAft>
              <a:buNone/>
            </a:pPr>
            <a:endParaRPr lang="en" dirty="0"/>
          </a:p>
        </p:txBody>
      </p:sp>
      <p:pic>
        <p:nvPicPr>
          <p:cNvPr id="4" name="Picture 3">
            <a:extLst>
              <a:ext uri="{FF2B5EF4-FFF2-40B4-BE49-F238E27FC236}">
                <a16:creationId xmlns:a16="http://schemas.microsoft.com/office/drawing/2014/main" id="{97501907-9D86-4D71-AB41-374D0A85E811}"/>
              </a:ext>
            </a:extLst>
          </p:cNvPr>
          <p:cNvPicPr>
            <a:picLocks noChangeAspect="1"/>
          </p:cNvPicPr>
          <p:nvPr/>
        </p:nvPicPr>
        <p:blipFill rotWithShape="1">
          <a:blip r:embed="rId2"/>
          <a:srcRect l="31400" t="14800" r="33700" b="52134"/>
          <a:stretch/>
        </p:blipFill>
        <p:spPr>
          <a:xfrm>
            <a:off x="0" y="528264"/>
            <a:ext cx="8915400" cy="4751474"/>
          </a:xfrm>
          <a:prstGeom prst="rect">
            <a:avLst/>
          </a:prstGeom>
        </p:spPr>
      </p:pic>
      <p:sp>
        <p:nvSpPr>
          <p:cNvPr id="8" name="Minus Sign 7">
            <a:extLst>
              <a:ext uri="{FF2B5EF4-FFF2-40B4-BE49-F238E27FC236}">
                <a16:creationId xmlns:a16="http://schemas.microsoft.com/office/drawing/2014/main" id="{2D047BFB-BB56-4BBB-8C99-704FA63FB013}"/>
              </a:ext>
            </a:extLst>
          </p:cNvPr>
          <p:cNvSpPr/>
          <p:nvPr/>
        </p:nvSpPr>
        <p:spPr>
          <a:xfrm>
            <a:off x="18288" y="2874159"/>
            <a:ext cx="5577840" cy="296400"/>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EDA8057-525E-45EF-BDEF-DAAA2AF0BFA4}"/>
              </a:ext>
            </a:extLst>
          </p:cNvPr>
          <p:cNvSpPr/>
          <p:nvPr/>
        </p:nvSpPr>
        <p:spPr>
          <a:xfrm>
            <a:off x="146304" y="363668"/>
            <a:ext cx="5577840" cy="713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inus Sign 11">
            <a:extLst>
              <a:ext uri="{FF2B5EF4-FFF2-40B4-BE49-F238E27FC236}">
                <a16:creationId xmlns:a16="http://schemas.microsoft.com/office/drawing/2014/main" id="{68AE92A4-F580-47AC-8E24-71A4DDD665BF}"/>
              </a:ext>
            </a:extLst>
          </p:cNvPr>
          <p:cNvSpPr/>
          <p:nvPr/>
        </p:nvSpPr>
        <p:spPr>
          <a:xfrm>
            <a:off x="18288" y="4254998"/>
            <a:ext cx="5888736" cy="260938"/>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inus Sign 12">
            <a:extLst>
              <a:ext uri="{FF2B5EF4-FFF2-40B4-BE49-F238E27FC236}">
                <a16:creationId xmlns:a16="http://schemas.microsoft.com/office/drawing/2014/main" id="{3FF88E6C-36FD-480A-B2FD-1BFF77514F19}"/>
              </a:ext>
            </a:extLst>
          </p:cNvPr>
          <p:cNvSpPr/>
          <p:nvPr/>
        </p:nvSpPr>
        <p:spPr>
          <a:xfrm>
            <a:off x="146304" y="4952547"/>
            <a:ext cx="5074920" cy="260938"/>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ECF62CB-EF5E-4E2F-B01E-AA345AE53BAB}"/>
              </a:ext>
            </a:extLst>
          </p:cNvPr>
          <p:cNvSpPr/>
          <p:nvPr/>
        </p:nvSpPr>
        <p:spPr>
          <a:xfrm>
            <a:off x="6985016" y="184609"/>
            <a:ext cx="1495559" cy="34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t>2014</a:t>
            </a:r>
          </a:p>
        </p:txBody>
      </p:sp>
      <p:pic>
        <p:nvPicPr>
          <p:cNvPr id="16" name="Picture 15">
            <a:extLst>
              <a:ext uri="{FF2B5EF4-FFF2-40B4-BE49-F238E27FC236}">
                <a16:creationId xmlns:a16="http://schemas.microsoft.com/office/drawing/2014/main" id="{B12D209F-23CE-4593-93AE-0DD920506103}"/>
              </a:ext>
            </a:extLst>
          </p:cNvPr>
          <p:cNvPicPr>
            <a:picLocks noChangeAspect="1"/>
          </p:cNvPicPr>
          <p:nvPr/>
        </p:nvPicPr>
        <p:blipFill>
          <a:blip r:embed="rId3"/>
          <a:stretch>
            <a:fillRect/>
          </a:stretch>
        </p:blipFill>
        <p:spPr>
          <a:xfrm>
            <a:off x="1476756" y="5237873"/>
            <a:ext cx="3095244" cy="1480334"/>
          </a:xfrm>
          <a:prstGeom prst="rect">
            <a:avLst/>
          </a:prstGeom>
        </p:spPr>
      </p:pic>
      <p:pic>
        <p:nvPicPr>
          <p:cNvPr id="17" name="Picture 16">
            <a:extLst>
              <a:ext uri="{FF2B5EF4-FFF2-40B4-BE49-F238E27FC236}">
                <a16:creationId xmlns:a16="http://schemas.microsoft.com/office/drawing/2014/main" id="{7A01997F-D0E2-4283-A3BC-8B3A6E7392E1}"/>
              </a:ext>
            </a:extLst>
          </p:cNvPr>
          <p:cNvPicPr>
            <a:picLocks noChangeAspect="1"/>
          </p:cNvPicPr>
          <p:nvPr/>
        </p:nvPicPr>
        <p:blipFill>
          <a:blip r:embed="rId4"/>
          <a:stretch>
            <a:fillRect/>
          </a:stretch>
        </p:blipFill>
        <p:spPr>
          <a:xfrm>
            <a:off x="5502592" y="4803682"/>
            <a:ext cx="2390775" cy="1914525"/>
          </a:xfrm>
          <a:prstGeom prst="rect">
            <a:avLst/>
          </a:prstGeom>
        </p:spPr>
      </p:pic>
    </p:spTree>
    <p:extLst>
      <p:ext uri="{BB962C8B-B14F-4D97-AF65-F5344CB8AC3E}">
        <p14:creationId xmlns:p14="http://schemas.microsoft.com/office/powerpoint/2010/main" val="1558366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526055" y="1419566"/>
            <a:ext cx="8363421" cy="3397532"/>
          </a:xfrm>
          <a:prstGeom prst="rect">
            <a:avLst/>
          </a:prstGeom>
        </p:spPr>
        <p:txBody>
          <a:bodyPr spcFirstLastPara="1" wrap="square" lIns="91425" tIns="91425" rIns="91425" bIns="91425" anchor="t" anchorCtr="0">
            <a:noAutofit/>
          </a:bodyPr>
          <a:lstStyle/>
          <a:p>
            <a:pPr marL="38100" lvl="0" indent="0" rtl="0">
              <a:lnSpc>
                <a:spcPct val="150000"/>
              </a:lnSpc>
              <a:spcBef>
                <a:spcPts val="0"/>
              </a:spcBef>
              <a:spcAft>
                <a:spcPts val="0"/>
              </a:spcAft>
              <a:buSzPts val="3000"/>
              <a:buNone/>
            </a:pPr>
            <a:r>
              <a:rPr lang="en-SG" sz="2000" b="1" dirty="0">
                <a:solidFill>
                  <a:schemeClr val="tx1"/>
                </a:solidFill>
              </a:rPr>
              <a:t>4. HR Management</a:t>
            </a:r>
          </a:p>
          <a:p>
            <a:pPr marL="38100" lvl="0" indent="0" rtl="0">
              <a:lnSpc>
                <a:spcPct val="150000"/>
              </a:lnSpc>
              <a:spcBef>
                <a:spcPts val="0"/>
              </a:spcBef>
              <a:spcAft>
                <a:spcPts val="0"/>
              </a:spcAft>
              <a:buSzPts val="3000"/>
              <a:buNone/>
            </a:pPr>
            <a:endParaRPr lang="en-SG" sz="1800" dirty="0">
              <a:solidFill>
                <a:schemeClr val="tx1"/>
              </a:solidFill>
            </a:endParaRPr>
          </a:p>
          <a:p>
            <a:pPr lvl="0">
              <a:lnSpc>
                <a:spcPct val="150000"/>
              </a:lnSpc>
              <a:spcBef>
                <a:spcPts val="0"/>
              </a:spcBef>
              <a:buFont typeface="Arial" panose="020B0604020202020204" pitchFamily="34" charset="0"/>
              <a:buChar char="•"/>
            </a:pPr>
            <a:r>
              <a:rPr lang="en-SG" sz="1800" dirty="0">
                <a:solidFill>
                  <a:schemeClr val="tx1"/>
                </a:solidFill>
              </a:rPr>
              <a:t>Known as the “Evil stepmother”</a:t>
            </a:r>
          </a:p>
          <a:p>
            <a:pPr lvl="0">
              <a:lnSpc>
                <a:spcPct val="150000"/>
              </a:lnSpc>
              <a:spcBef>
                <a:spcPts val="0"/>
              </a:spcBef>
              <a:buFont typeface="Arial" panose="020B0604020202020204" pitchFamily="34" charset="0"/>
              <a:buChar char="•"/>
            </a:pPr>
            <a:r>
              <a:rPr lang="en-SG" sz="1800" dirty="0">
                <a:solidFill>
                  <a:schemeClr val="tx1"/>
                </a:solidFill>
              </a:rPr>
              <a:t>She had a flair with people and managed her bosses and people well</a:t>
            </a:r>
          </a:p>
          <a:p>
            <a:pPr lvl="0">
              <a:lnSpc>
                <a:spcPct val="150000"/>
              </a:lnSpc>
              <a:spcBef>
                <a:spcPts val="0"/>
              </a:spcBef>
              <a:buFont typeface="Arial" panose="020B0604020202020204" pitchFamily="34" charset="0"/>
              <a:buChar char="•"/>
            </a:pPr>
            <a:r>
              <a:rPr lang="en-SG" sz="1800" dirty="0">
                <a:solidFill>
                  <a:schemeClr val="tx1"/>
                </a:solidFill>
              </a:rPr>
              <a:t>The vendor’s PM was opposite of a “techie PM”; could not manage her technical team</a:t>
            </a:r>
          </a:p>
          <a:p>
            <a:pPr lvl="0">
              <a:lnSpc>
                <a:spcPct val="150000"/>
              </a:lnSpc>
              <a:spcBef>
                <a:spcPts val="0"/>
              </a:spcBef>
              <a:buFont typeface="Arial" panose="020B0604020202020204" pitchFamily="34" charset="0"/>
              <a:buChar char="•"/>
            </a:pPr>
            <a:endParaRPr sz="1800" dirty="0">
              <a:solidFill>
                <a:schemeClr val="tx1"/>
              </a:solidFill>
            </a:endParaRPr>
          </a:p>
        </p:txBody>
      </p:sp>
      <p:sp>
        <p:nvSpPr>
          <p:cNvPr id="5" name="Shape 124">
            <a:extLst>
              <a:ext uri="{FF2B5EF4-FFF2-40B4-BE49-F238E27FC236}">
                <a16:creationId xmlns:a16="http://schemas.microsoft.com/office/drawing/2014/main" id="{E6A477EA-03A2-4C8A-8415-C47A169721A3}"/>
              </a:ext>
            </a:extLst>
          </p:cNvPr>
          <p:cNvSpPr txBox="1">
            <a:spLocks/>
          </p:cNvSpPr>
          <p:nvPr/>
        </p:nvSpPr>
        <p:spPr>
          <a:xfrm>
            <a:off x="877924" y="11680"/>
            <a:ext cx="6462600" cy="9803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rgbClr val="000066"/>
                </a:solidFill>
                <a:latin typeface="Lato" panose="020B0604020202020204" charset="0"/>
              </a:rPr>
              <a:t>Knowledge Areas (Contd.)</a:t>
            </a:r>
            <a:endParaRPr lang="en-US" sz="2400" dirty="0">
              <a:solidFill>
                <a:schemeClr val="tx1"/>
              </a:solidFill>
              <a:latin typeface="Lato" panose="020B0604020202020204" charset="0"/>
            </a:endParaRPr>
          </a:p>
        </p:txBody>
      </p:sp>
    </p:spTree>
    <p:extLst>
      <p:ext uri="{BB962C8B-B14F-4D97-AF65-F5344CB8AC3E}">
        <p14:creationId xmlns:p14="http://schemas.microsoft.com/office/powerpoint/2010/main" val="715247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754553" y="1581902"/>
            <a:ext cx="7939215" cy="5438435"/>
          </a:xfrm>
          <a:prstGeom prst="rect">
            <a:avLst/>
          </a:prstGeom>
        </p:spPr>
        <p:txBody>
          <a:bodyPr spcFirstLastPara="1" wrap="square" lIns="91425" tIns="91425" rIns="91425" bIns="91425" anchor="t" anchorCtr="0">
            <a:noAutofit/>
          </a:bodyPr>
          <a:lstStyle/>
          <a:p>
            <a:pPr marL="38100" lvl="0" indent="0" rtl="0">
              <a:lnSpc>
                <a:spcPct val="150000"/>
              </a:lnSpc>
              <a:spcBef>
                <a:spcPts val="0"/>
              </a:spcBef>
              <a:spcAft>
                <a:spcPts val="0"/>
              </a:spcAft>
              <a:buSzPts val="3000"/>
              <a:buNone/>
            </a:pPr>
            <a:r>
              <a:rPr lang="en-SG" sz="2000" b="1" dirty="0">
                <a:solidFill>
                  <a:schemeClr val="tx1"/>
                </a:solidFill>
              </a:rPr>
              <a:t>5. Conflict Management</a:t>
            </a:r>
          </a:p>
          <a:p>
            <a:pPr marL="38100" lvl="0" indent="0" rtl="0">
              <a:lnSpc>
                <a:spcPct val="150000"/>
              </a:lnSpc>
              <a:spcBef>
                <a:spcPts val="0"/>
              </a:spcBef>
              <a:spcAft>
                <a:spcPts val="0"/>
              </a:spcAft>
              <a:buSzPts val="3000"/>
              <a:buNone/>
            </a:pPr>
            <a:endParaRPr lang="en-SG" sz="1800" dirty="0">
              <a:solidFill>
                <a:schemeClr val="tx1"/>
              </a:solidFill>
            </a:endParaRPr>
          </a:p>
          <a:p>
            <a:pPr lvl="0">
              <a:lnSpc>
                <a:spcPct val="150000"/>
              </a:lnSpc>
              <a:spcBef>
                <a:spcPts val="0"/>
              </a:spcBef>
              <a:buFont typeface="Arial" panose="020B0604020202020204" pitchFamily="34" charset="0"/>
              <a:buChar char="•"/>
            </a:pPr>
            <a:r>
              <a:rPr lang="en-US" sz="1800" dirty="0">
                <a:solidFill>
                  <a:schemeClr val="tx1"/>
                </a:solidFill>
              </a:rPr>
              <a:t>When there were disagreements on timeline between the vendor and client, the PM led a </a:t>
            </a:r>
            <a:r>
              <a:rPr lang="en-US" sz="1800" b="1" dirty="0">
                <a:solidFill>
                  <a:schemeClr val="tx1"/>
                </a:solidFill>
              </a:rPr>
              <a:t>consensual agreement </a:t>
            </a:r>
            <a:r>
              <a:rPr lang="en-US" sz="1800" dirty="0">
                <a:solidFill>
                  <a:schemeClr val="tx1"/>
                </a:solidFill>
              </a:rPr>
              <a:t>on what was allowed to be cut on the scope, and what could be pushed to the next phase</a:t>
            </a:r>
          </a:p>
          <a:p>
            <a:pPr>
              <a:lnSpc>
                <a:spcPct val="150000"/>
              </a:lnSpc>
              <a:spcBef>
                <a:spcPts val="0"/>
              </a:spcBef>
              <a:buFont typeface="Arial" panose="020B0604020202020204" pitchFamily="34" charset="0"/>
              <a:buChar char="•"/>
            </a:pPr>
            <a:r>
              <a:rPr lang="en-US" sz="1800" dirty="0">
                <a:solidFill>
                  <a:schemeClr val="tx1"/>
                </a:solidFill>
              </a:rPr>
              <a:t>Scope cut could be understood by all stakeholders</a:t>
            </a:r>
          </a:p>
          <a:p>
            <a:pPr lvl="0">
              <a:lnSpc>
                <a:spcPct val="150000"/>
              </a:lnSpc>
              <a:spcBef>
                <a:spcPts val="0"/>
              </a:spcBef>
              <a:buFont typeface="Arial" panose="020B0604020202020204" pitchFamily="34" charset="0"/>
              <a:buChar char="•"/>
            </a:pPr>
            <a:r>
              <a:rPr lang="en-US" sz="1800" dirty="0">
                <a:solidFill>
                  <a:schemeClr val="tx1"/>
                </a:solidFill>
              </a:rPr>
              <a:t>Strong </a:t>
            </a:r>
            <a:r>
              <a:rPr lang="en-US" sz="1800" dirty="0" err="1">
                <a:solidFill>
                  <a:schemeClr val="tx1"/>
                </a:solidFill>
              </a:rPr>
              <a:t>organisational</a:t>
            </a:r>
            <a:r>
              <a:rPr lang="en-US" sz="1800" dirty="0">
                <a:solidFill>
                  <a:schemeClr val="tx1"/>
                </a:solidFill>
              </a:rPr>
              <a:t> network led to good conflict management</a:t>
            </a:r>
          </a:p>
          <a:p>
            <a:pPr lvl="0">
              <a:lnSpc>
                <a:spcPct val="150000"/>
              </a:lnSpc>
              <a:spcBef>
                <a:spcPts val="0"/>
              </a:spcBef>
              <a:buFont typeface="Arial" panose="020B0604020202020204" pitchFamily="34" charset="0"/>
              <a:buChar char="•"/>
            </a:pPr>
            <a:r>
              <a:rPr lang="en-SG" sz="1800" dirty="0">
                <a:solidFill>
                  <a:schemeClr val="tx1"/>
                </a:solidFill>
              </a:rPr>
              <a:t>Know Your BATNA</a:t>
            </a:r>
          </a:p>
          <a:p>
            <a:pPr marL="38100" lvl="0" indent="0" rtl="0">
              <a:lnSpc>
                <a:spcPct val="150000"/>
              </a:lnSpc>
              <a:spcBef>
                <a:spcPts val="0"/>
              </a:spcBef>
              <a:spcAft>
                <a:spcPts val="0"/>
              </a:spcAft>
              <a:buSzPts val="3000"/>
              <a:buNone/>
            </a:pPr>
            <a:endParaRPr sz="1800" dirty="0">
              <a:solidFill>
                <a:schemeClr val="tx1"/>
              </a:solidFill>
            </a:endParaRPr>
          </a:p>
        </p:txBody>
      </p:sp>
      <p:sp>
        <p:nvSpPr>
          <p:cNvPr id="7" name="Shape 124">
            <a:extLst>
              <a:ext uri="{FF2B5EF4-FFF2-40B4-BE49-F238E27FC236}">
                <a16:creationId xmlns:a16="http://schemas.microsoft.com/office/drawing/2014/main" id="{A0EE1B65-1E35-4D4A-89B5-4E17FF542E38}"/>
              </a:ext>
            </a:extLst>
          </p:cNvPr>
          <p:cNvSpPr txBox="1">
            <a:spLocks/>
          </p:cNvSpPr>
          <p:nvPr/>
        </p:nvSpPr>
        <p:spPr>
          <a:xfrm>
            <a:off x="877924" y="11680"/>
            <a:ext cx="6462600" cy="9803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rgbClr val="000066"/>
                </a:solidFill>
                <a:latin typeface="Lato" panose="020B0604020202020204" charset="0"/>
              </a:rPr>
              <a:t>Knowledge Areas (Contd.)</a:t>
            </a:r>
            <a:endParaRPr lang="en-US" sz="2400" dirty="0">
              <a:solidFill>
                <a:schemeClr val="tx1"/>
              </a:solidFill>
              <a:latin typeface="Lato" panose="020B0604020202020204" charset="0"/>
            </a:endParaRPr>
          </a:p>
        </p:txBody>
      </p:sp>
    </p:spTree>
    <p:extLst>
      <p:ext uri="{BB962C8B-B14F-4D97-AF65-F5344CB8AC3E}">
        <p14:creationId xmlns:p14="http://schemas.microsoft.com/office/powerpoint/2010/main" val="409228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Shape 125"/>
          <p:cNvSpPr txBox="1">
            <a:spLocks noGrp="1"/>
          </p:cNvSpPr>
          <p:nvPr>
            <p:ph type="body" idx="1"/>
          </p:nvPr>
        </p:nvSpPr>
        <p:spPr>
          <a:xfrm>
            <a:off x="743523" y="1402792"/>
            <a:ext cx="8135575" cy="4788785"/>
          </a:xfrm>
          <a:prstGeom prst="rect">
            <a:avLst/>
          </a:prstGeom>
        </p:spPr>
        <p:txBody>
          <a:bodyPr spcFirstLastPara="1" wrap="square" lIns="91425" tIns="91425" rIns="91425" bIns="91425" anchor="t" anchorCtr="0">
            <a:noAutofit/>
          </a:bodyPr>
          <a:lstStyle/>
          <a:p>
            <a:pPr marL="38100" lvl="0" indent="0">
              <a:lnSpc>
                <a:spcPct val="150000"/>
              </a:lnSpc>
              <a:spcBef>
                <a:spcPts val="0"/>
              </a:spcBef>
              <a:buNone/>
            </a:pPr>
            <a:r>
              <a:rPr lang="en-SG" sz="2000" b="1" dirty="0">
                <a:solidFill>
                  <a:schemeClr val="tx1"/>
                </a:solidFill>
              </a:rPr>
              <a:t>6. Stakeholder, Cost &amp; Quality</a:t>
            </a:r>
          </a:p>
          <a:p>
            <a:pPr marL="38100" lvl="0" indent="0">
              <a:lnSpc>
                <a:spcPct val="150000"/>
              </a:lnSpc>
              <a:spcBef>
                <a:spcPts val="0"/>
              </a:spcBef>
              <a:buNone/>
            </a:pPr>
            <a:endParaRPr lang="en-SG" sz="1800" dirty="0">
              <a:solidFill>
                <a:schemeClr val="tx1"/>
              </a:solidFill>
            </a:endParaRPr>
          </a:p>
          <a:p>
            <a:pPr lvl="0">
              <a:lnSpc>
                <a:spcPct val="150000"/>
              </a:lnSpc>
              <a:spcBef>
                <a:spcPts val="0"/>
              </a:spcBef>
              <a:buFont typeface="Arial" panose="020B0604020202020204" pitchFamily="34" charset="0"/>
              <a:buChar char="•"/>
            </a:pPr>
            <a:r>
              <a:rPr lang="en-SG" sz="1800" dirty="0">
                <a:solidFill>
                  <a:schemeClr val="tx1"/>
                </a:solidFill>
              </a:rPr>
              <a:t>Stakeholder: Project Champion, Client involvement</a:t>
            </a:r>
          </a:p>
          <a:p>
            <a:pPr marL="38100" lvl="0" indent="0">
              <a:lnSpc>
                <a:spcPct val="150000"/>
              </a:lnSpc>
              <a:spcBef>
                <a:spcPts val="0"/>
              </a:spcBef>
              <a:buNone/>
            </a:pPr>
            <a:endParaRPr lang="en-SG" sz="1800" dirty="0">
              <a:solidFill>
                <a:schemeClr val="tx1"/>
              </a:solidFill>
            </a:endParaRPr>
          </a:p>
          <a:p>
            <a:pPr lvl="0">
              <a:lnSpc>
                <a:spcPct val="150000"/>
              </a:lnSpc>
              <a:spcBef>
                <a:spcPts val="0"/>
              </a:spcBef>
              <a:buFont typeface="Arial" panose="020B0604020202020204" pitchFamily="34" charset="0"/>
              <a:buChar char="•"/>
            </a:pPr>
            <a:r>
              <a:rPr lang="en-SG" sz="1800" dirty="0">
                <a:solidFill>
                  <a:schemeClr val="tx1"/>
                </a:solidFill>
              </a:rPr>
              <a:t>Cost &amp; Quality: the client’s estimation was on target, and as all the requirements fell within scope, managing cost was not a challenge</a:t>
            </a:r>
            <a:endParaRPr sz="1800" dirty="0">
              <a:solidFill>
                <a:schemeClr val="tx1"/>
              </a:solidFill>
            </a:endParaRPr>
          </a:p>
        </p:txBody>
      </p:sp>
      <p:sp>
        <p:nvSpPr>
          <p:cNvPr id="7" name="Shape 124">
            <a:extLst>
              <a:ext uri="{FF2B5EF4-FFF2-40B4-BE49-F238E27FC236}">
                <a16:creationId xmlns:a16="http://schemas.microsoft.com/office/drawing/2014/main" id="{D85EA199-76DF-4104-A780-184AF92329C6}"/>
              </a:ext>
            </a:extLst>
          </p:cNvPr>
          <p:cNvSpPr txBox="1">
            <a:spLocks/>
          </p:cNvSpPr>
          <p:nvPr/>
        </p:nvSpPr>
        <p:spPr>
          <a:xfrm>
            <a:off x="877924" y="11680"/>
            <a:ext cx="6462600" cy="98032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sz="2400" b="1" dirty="0">
                <a:solidFill>
                  <a:srgbClr val="000066"/>
                </a:solidFill>
                <a:latin typeface="Lato" panose="020B0604020202020204" charset="0"/>
              </a:rPr>
              <a:t>Knowledge Areas (Contd.)</a:t>
            </a:r>
            <a:endParaRPr lang="en-US" sz="2400" dirty="0">
              <a:solidFill>
                <a:schemeClr val="tx1"/>
              </a:solidFill>
              <a:latin typeface="Lato" panose="020B0604020202020204" charset="0"/>
            </a:endParaRPr>
          </a:p>
        </p:txBody>
      </p:sp>
    </p:spTree>
    <p:extLst>
      <p:ext uri="{BB962C8B-B14F-4D97-AF65-F5344CB8AC3E}">
        <p14:creationId xmlns:p14="http://schemas.microsoft.com/office/powerpoint/2010/main" val="6950849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685800" y="2111123"/>
            <a:ext cx="7772400" cy="1546500"/>
          </a:xfrm>
          <a:prstGeom prst="rect">
            <a:avLst/>
          </a:prstGeom>
        </p:spPr>
        <p:txBody>
          <a:bodyPr spcFirstLastPara="1" wrap="square" lIns="91425" tIns="91425" rIns="91425" bIns="91425" anchor="b" anchorCtr="0">
            <a:noAutofit/>
          </a:bodyPr>
          <a:lstStyle/>
          <a:p>
            <a:pPr lvl="0">
              <a:lnSpc>
                <a:spcPct val="150000"/>
              </a:lnSpc>
            </a:pPr>
            <a:r>
              <a:rPr lang="en-SG" sz="3600" dirty="0">
                <a:solidFill>
                  <a:schemeClr val="bg1"/>
                </a:solidFill>
                <a:latin typeface="Lato" panose="020B0604020202020204" charset="0"/>
              </a:rPr>
              <a:t>RECOMMENDATIONS &amp; SOLUTIONS</a:t>
            </a:r>
            <a:endParaRPr sz="3600" dirty="0">
              <a:solidFill>
                <a:schemeClr val="bg1"/>
              </a:solidFill>
              <a:latin typeface="Lato" panose="020B0604020202020204" charset="0"/>
            </a:endParaRPr>
          </a:p>
        </p:txBody>
      </p:sp>
      <p:sp>
        <p:nvSpPr>
          <p:cNvPr id="2" name="TextBox 1">
            <a:extLst>
              <a:ext uri="{FF2B5EF4-FFF2-40B4-BE49-F238E27FC236}">
                <a16:creationId xmlns:a16="http://schemas.microsoft.com/office/drawing/2014/main" id="{19CC489A-2DE2-47A5-B986-8D406A17AEE1}"/>
              </a:ext>
            </a:extLst>
          </p:cNvPr>
          <p:cNvSpPr txBox="1"/>
          <p:nvPr/>
        </p:nvSpPr>
        <p:spPr>
          <a:xfrm>
            <a:off x="1144439" y="5579850"/>
            <a:ext cx="76315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SG" sz="1800" dirty="0">
                <a:solidFill>
                  <a:schemeClr val="tx1"/>
                </a:solidFill>
                <a:latin typeface="Lato" panose="020B0604020202020204" charset="0"/>
              </a:rPr>
              <a:t>	Presented</a:t>
            </a:r>
            <a:r>
              <a:rPr lang="en-SG" sz="1800" b="1" dirty="0">
                <a:solidFill>
                  <a:schemeClr val="tx1"/>
                </a:solidFill>
                <a:latin typeface="Lato" panose="020B0604020202020204" charset="0"/>
              </a:rPr>
              <a:t> </a:t>
            </a:r>
            <a:r>
              <a:rPr lang="en-SG" sz="1800" dirty="0">
                <a:solidFill>
                  <a:schemeClr val="tx1"/>
                </a:solidFill>
                <a:latin typeface="Lato" panose="020B0604020202020204" charset="0"/>
              </a:rPr>
              <a:t>By: </a:t>
            </a:r>
            <a:r>
              <a:rPr lang="en-SG" sz="1800" b="1" dirty="0">
                <a:solidFill>
                  <a:schemeClr val="tx1"/>
                </a:solidFill>
                <a:latin typeface="Lato" panose="020B0604020202020204" charset="0"/>
              </a:rPr>
              <a:t>Song Ying, </a:t>
            </a:r>
            <a:r>
              <a:rPr lang="en-SG" sz="1800" dirty="0">
                <a:solidFill>
                  <a:schemeClr val="tx1"/>
                </a:solidFill>
                <a:latin typeface="Lato" panose="020B0604020202020204" charset="0"/>
              </a:rPr>
              <a:t>Solutions Architect</a:t>
            </a:r>
            <a:endParaRPr lang="en-US" sz="1800" dirty="0">
              <a:solidFill>
                <a:schemeClr val="tx1"/>
              </a:solidFill>
              <a:latin typeface="Lato" panose="020B0604020202020204" charset="0"/>
            </a:endParaRPr>
          </a:p>
        </p:txBody>
      </p:sp>
    </p:spTree>
    <p:extLst>
      <p:ext uri="{BB962C8B-B14F-4D97-AF65-F5344CB8AC3E}">
        <p14:creationId xmlns:p14="http://schemas.microsoft.com/office/powerpoint/2010/main" val="17023691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893699" y="274650"/>
            <a:ext cx="7345327" cy="11430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400" dirty="0">
                <a:solidFill>
                  <a:srgbClr val="000066"/>
                </a:solidFill>
                <a:latin typeface="Lato" panose="020B0604020202020204" charset="0"/>
              </a:rPr>
              <a:t>Problem Analysis &amp; Limitations</a:t>
            </a:r>
          </a:p>
        </p:txBody>
      </p:sp>
      <p:sp>
        <p:nvSpPr>
          <p:cNvPr id="346" name="Shape 346"/>
          <p:cNvSpPr txBox="1">
            <a:spLocks noGrp="1"/>
          </p:cNvSpPr>
          <p:nvPr>
            <p:ph type="body" idx="1"/>
          </p:nvPr>
        </p:nvSpPr>
        <p:spPr>
          <a:xfrm>
            <a:off x="1005008" y="1627777"/>
            <a:ext cx="7475567" cy="4736400"/>
          </a:xfrm>
          <a:prstGeom prst="rect">
            <a:avLst/>
          </a:prstGeom>
        </p:spPr>
        <p:txBody>
          <a:bodyPr spcFirstLastPara="1" wrap="square" lIns="91425" tIns="91425" rIns="91425" bIns="91425" anchor="t" anchorCtr="0">
            <a:noAutofit/>
          </a:bodyPr>
          <a:lstStyle/>
          <a:p>
            <a:pPr lvl="0" indent="-381000">
              <a:lnSpc>
                <a:spcPct val="150000"/>
              </a:lnSpc>
              <a:buSzPts val="2400"/>
            </a:pPr>
            <a:r>
              <a:rPr lang="en-SG" sz="2000" dirty="0">
                <a:solidFill>
                  <a:schemeClr val="tx1"/>
                </a:solidFill>
                <a:latin typeface="Lato" panose="020B0604020202020204" charset="0"/>
              </a:rPr>
              <a:t>Tenders are limited to Singaporean companies: higher cost quoted and less competitive bids.</a:t>
            </a:r>
          </a:p>
          <a:p>
            <a:pPr indent="-381000">
              <a:lnSpc>
                <a:spcPct val="150000"/>
              </a:lnSpc>
              <a:buSzPts val="2400"/>
            </a:pPr>
            <a:r>
              <a:rPr lang="en-US" sz="2000" dirty="0">
                <a:solidFill>
                  <a:schemeClr val="tx1"/>
                </a:solidFill>
                <a:latin typeface="Lato" panose="020B0604020202020204" charset="0"/>
              </a:rPr>
              <a:t>The project owner and stakeholders wanted to be heavily involved, but the vendor was rigid and disliked changes.</a:t>
            </a:r>
          </a:p>
          <a:p>
            <a:pPr lvl="0" indent="-381000">
              <a:lnSpc>
                <a:spcPct val="150000"/>
              </a:lnSpc>
              <a:buSzPts val="2400"/>
            </a:pPr>
            <a:r>
              <a:rPr lang="en-SG" sz="2000" dirty="0">
                <a:solidFill>
                  <a:schemeClr val="tx1"/>
                </a:solidFill>
                <a:latin typeface="Lato" panose="020B0604020202020204" charset="0"/>
              </a:rPr>
              <a:t>The role of vendor is also limited: they serve just as typical vendor rather than a partner. </a:t>
            </a:r>
          </a:p>
          <a:p>
            <a:pPr lvl="0" indent="-381000">
              <a:lnSpc>
                <a:spcPct val="150000"/>
              </a:lnSpc>
              <a:buSzPts val="2400"/>
            </a:pPr>
            <a:r>
              <a:rPr lang="en-SG" sz="2000" dirty="0">
                <a:solidFill>
                  <a:schemeClr val="tx1"/>
                </a:solidFill>
                <a:latin typeface="Lato" panose="020B0604020202020204" charset="0"/>
              </a:rPr>
              <a:t>Lack of RFI &amp; RFP stage: it relied heavily on the site visit &amp; prototype only, skimming past stage 1 &amp; 2 in the service sourcing life cycle. </a:t>
            </a:r>
            <a:endParaRPr sz="2000" dirty="0">
              <a:solidFill>
                <a:schemeClr val="tx1"/>
              </a:solidFill>
              <a:latin typeface="Lato" panose="020B0604020202020204" charset="0"/>
            </a:endParaRPr>
          </a:p>
        </p:txBody>
      </p:sp>
    </p:spTree>
    <p:extLst>
      <p:ext uri="{BB962C8B-B14F-4D97-AF65-F5344CB8AC3E}">
        <p14:creationId xmlns:p14="http://schemas.microsoft.com/office/powerpoint/2010/main" val="154232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A36DC6-0C56-412D-897E-1535D68759BF}"/>
              </a:ext>
            </a:extLst>
          </p:cNvPr>
          <p:cNvSpPr>
            <a:spLocks noGrp="1"/>
          </p:cNvSpPr>
          <p:nvPr>
            <p:ph type="ctrTitle"/>
          </p:nvPr>
        </p:nvSpPr>
        <p:spPr>
          <a:xfrm>
            <a:off x="991816" y="213910"/>
            <a:ext cx="7160367" cy="922993"/>
          </a:xfrm>
        </p:spPr>
        <p:txBody>
          <a:bodyPr/>
          <a:lstStyle/>
          <a:p>
            <a:pPr algn="ctr"/>
            <a:r>
              <a:rPr lang="en-SG" sz="2400" dirty="0">
                <a:solidFill>
                  <a:srgbClr val="000066"/>
                </a:solidFill>
                <a:latin typeface="Lato" panose="020B0604020202020204" charset="0"/>
              </a:rPr>
              <a:t>Services Sourcing Life Cycle</a:t>
            </a:r>
          </a:p>
        </p:txBody>
      </p:sp>
      <p:pic>
        <p:nvPicPr>
          <p:cNvPr id="6" name="Picture 5">
            <a:extLst>
              <a:ext uri="{FF2B5EF4-FFF2-40B4-BE49-F238E27FC236}">
                <a16:creationId xmlns:a16="http://schemas.microsoft.com/office/drawing/2014/main" id="{DC63AE3F-9826-4F7C-9482-3512D0BDDDE0}"/>
              </a:ext>
            </a:extLst>
          </p:cNvPr>
          <p:cNvPicPr>
            <a:picLocks noChangeAspect="1"/>
          </p:cNvPicPr>
          <p:nvPr/>
        </p:nvPicPr>
        <p:blipFill>
          <a:blip r:embed="rId2"/>
          <a:stretch>
            <a:fillRect/>
          </a:stretch>
        </p:blipFill>
        <p:spPr>
          <a:xfrm>
            <a:off x="0" y="1092919"/>
            <a:ext cx="9144000" cy="5271369"/>
          </a:xfrm>
          <a:prstGeom prst="rect">
            <a:avLst/>
          </a:prstGeom>
        </p:spPr>
      </p:pic>
    </p:spTree>
    <p:extLst>
      <p:ext uri="{BB962C8B-B14F-4D97-AF65-F5344CB8AC3E}">
        <p14:creationId xmlns:p14="http://schemas.microsoft.com/office/powerpoint/2010/main" val="812712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Shape 353"/>
          <p:cNvSpPr txBox="1">
            <a:spLocks noGrp="1"/>
          </p:cNvSpPr>
          <p:nvPr>
            <p:ph type="body" idx="1"/>
          </p:nvPr>
        </p:nvSpPr>
        <p:spPr>
          <a:xfrm>
            <a:off x="639837" y="896924"/>
            <a:ext cx="7952620" cy="4155300"/>
          </a:xfrm>
          <a:prstGeom prst="rect">
            <a:avLst/>
          </a:prstGeom>
        </p:spPr>
        <p:txBody>
          <a:bodyPr spcFirstLastPara="1" wrap="square" lIns="91425" tIns="91425" rIns="91425" bIns="91425" anchor="t" anchorCtr="0">
            <a:noAutofit/>
          </a:bodyPr>
          <a:lstStyle/>
          <a:p>
            <a:pPr marL="342900" indent="-342900">
              <a:lnSpc>
                <a:spcPct val="150000"/>
              </a:lnSpc>
            </a:pPr>
            <a:r>
              <a:rPr lang="en-SG" sz="2000" b="1" dirty="0">
                <a:solidFill>
                  <a:schemeClr val="tx1"/>
                </a:solidFill>
                <a:latin typeface="Lato" panose="020B0604020202020204" charset="0"/>
                <a:sym typeface="Raleway"/>
              </a:rPr>
              <a:t>Better Vendor Sourcing Strategy</a:t>
            </a:r>
          </a:p>
          <a:p>
            <a:pPr marL="0" indent="0">
              <a:lnSpc>
                <a:spcPct val="150000"/>
              </a:lnSpc>
              <a:buNone/>
            </a:pPr>
            <a:r>
              <a:rPr lang="en-US" altLang="zh-CN" sz="2000" dirty="0">
                <a:solidFill>
                  <a:schemeClr val="tx1"/>
                </a:solidFill>
                <a:latin typeface="Lato" panose="020B0604020202020204" charset="0"/>
              </a:rPr>
              <a:t>· </a:t>
            </a:r>
            <a:r>
              <a:rPr lang="en-SG" sz="2000" dirty="0">
                <a:solidFill>
                  <a:schemeClr val="tx1"/>
                </a:solidFill>
                <a:latin typeface="Lato" panose="020B0604020202020204" charset="0"/>
              </a:rPr>
              <a:t>An open tender would invite for more vendors and enhance competitiveness of the solutions instead of a limited tender. A stronger tendering process with proper pre-contract management would help client better estimate the project complexity and vendor selection.</a:t>
            </a:r>
          </a:p>
          <a:p>
            <a:pPr marL="0" indent="0">
              <a:lnSpc>
                <a:spcPct val="150000"/>
              </a:lnSpc>
              <a:buNone/>
            </a:pPr>
            <a:endParaRPr lang="en-SG" sz="2000" dirty="0">
              <a:solidFill>
                <a:schemeClr val="tx1"/>
              </a:solidFill>
              <a:latin typeface="Lato" panose="020B0604020202020204" charset="0"/>
            </a:endParaRPr>
          </a:p>
          <a:p>
            <a:pPr marL="0" lvl="0" indent="0">
              <a:lnSpc>
                <a:spcPct val="150000"/>
              </a:lnSpc>
              <a:buNone/>
            </a:pPr>
            <a:r>
              <a:rPr lang="en-US" altLang="zh-CN" sz="2000" dirty="0">
                <a:solidFill>
                  <a:schemeClr val="tx1"/>
                </a:solidFill>
                <a:latin typeface="Lato" panose="020B0604020202020204" charset="0"/>
              </a:rPr>
              <a:t>· </a:t>
            </a:r>
            <a:r>
              <a:rPr lang="en-SG" sz="2000" dirty="0">
                <a:solidFill>
                  <a:schemeClr val="tx1"/>
                </a:solidFill>
                <a:latin typeface="Lato" panose="020B0604020202020204" charset="0"/>
              </a:rPr>
              <a:t>Setting pre-RFP stage before phase 1 (Sourcing strategy), pick the best ideas, and then place it into the pre-RFP. From there, selection of vendors would be more comprehensive and competitive.</a:t>
            </a:r>
            <a:endParaRPr sz="2000" dirty="0">
              <a:solidFill>
                <a:schemeClr val="tx1"/>
              </a:solidFill>
              <a:latin typeface="Lato" panose="020B0604020202020204" charset="0"/>
            </a:endParaRPr>
          </a:p>
        </p:txBody>
      </p:sp>
      <p:sp>
        <p:nvSpPr>
          <p:cNvPr id="3" name="Title 2">
            <a:extLst>
              <a:ext uri="{FF2B5EF4-FFF2-40B4-BE49-F238E27FC236}">
                <a16:creationId xmlns:a16="http://schemas.microsoft.com/office/drawing/2014/main" id="{C9A91B61-4C9E-47CD-81F6-467A7B865D87}"/>
              </a:ext>
            </a:extLst>
          </p:cNvPr>
          <p:cNvSpPr>
            <a:spLocks noGrp="1"/>
          </p:cNvSpPr>
          <p:nvPr>
            <p:ph type="title"/>
          </p:nvPr>
        </p:nvSpPr>
        <p:spPr>
          <a:xfrm>
            <a:off x="663697" y="145143"/>
            <a:ext cx="6462600" cy="619364"/>
          </a:xfrm>
        </p:spPr>
        <p:txBody>
          <a:bodyPr/>
          <a:lstStyle/>
          <a:p>
            <a:r>
              <a:rPr lang="en-SG" sz="2400" b="1" dirty="0">
                <a:solidFill>
                  <a:srgbClr val="000066"/>
                </a:solidFill>
                <a:latin typeface="Lato" panose="020B0604020202020204" charset="0"/>
              </a:rPr>
              <a:t>Recommendations 1</a:t>
            </a:r>
          </a:p>
        </p:txBody>
      </p:sp>
    </p:spTree>
    <p:extLst>
      <p:ext uri="{BB962C8B-B14F-4D97-AF65-F5344CB8AC3E}">
        <p14:creationId xmlns:p14="http://schemas.microsoft.com/office/powerpoint/2010/main" val="350348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Shape 353"/>
          <p:cNvSpPr txBox="1">
            <a:spLocks noGrp="1"/>
          </p:cNvSpPr>
          <p:nvPr>
            <p:ph type="body" idx="1"/>
          </p:nvPr>
        </p:nvSpPr>
        <p:spPr>
          <a:xfrm>
            <a:off x="754790" y="976085"/>
            <a:ext cx="8069896" cy="4155300"/>
          </a:xfrm>
          <a:prstGeom prst="rect">
            <a:avLst/>
          </a:prstGeom>
        </p:spPr>
        <p:txBody>
          <a:bodyPr spcFirstLastPara="1" wrap="square" lIns="91425" tIns="91425" rIns="91425" bIns="91425" anchor="t" anchorCtr="0">
            <a:noAutofit/>
          </a:bodyPr>
          <a:lstStyle/>
          <a:p>
            <a:pPr marL="342900" indent="-342900">
              <a:lnSpc>
                <a:spcPct val="150000"/>
              </a:lnSpc>
            </a:pPr>
            <a:r>
              <a:rPr lang="en-SG" sz="2000" b="1" dirty="0">
                <a:solidFill>
                  <a:schemeClr val="tx1"/>
                </a:solidFill>
                <a:latin typeface="Lato" panose="020B0604020202020204" charset="0"/>
              </a:rPr>
              <a:t>Move into Full Agile; given the heavy user involvement</a:t>
            </a:r>
          </a:p>
          <a:p>
            <a:pPr marL="0" indent="0">
              <a:lnSpc>
                <a:spcPct val="150000"/>
              </a:lnSpc>
              <a:buNone/>
            </a:pPr>
            <a:r>
              <a:rPr lang="en-US" altLang="zh-CN" sz="2000" dirty="0">
                <a:solidFill>
                  <a:schemeClr val="tx1"/>
                </a:solidFill>
                <a:latin typeface="Lato" panose="020B0604020202020204" charset="0"/>
              </a:rPr>
              <a:t>·</a:t>
            </a:r>
            <a:r>
              <a:rPr lang="en-SG" altLang="zh-CN" sz="2000" dirty="0">
                <a:solidFill>
                  <a:schemeClr val="tx1"/>
                </a:solidFill>
                <a:latin typeface="Lato" panose="020B0604020202020204" charset="0"/>
              </a:rPr>
              <a:t> An agile management could work better for our project, as it has obvious characteristics match agile management, such as common user involved, test products regularly, continuous improvement in the development of a product.</a:t>
            </a:r>
          </a:p>
          <a:p>
            <a:pPr marL="0" indent="0">
              <a:lnSpc>
                <a:spcPct val="150000"/>
              </a:lnSpc>
              <a:buNone/>
            </a:pPr>
            <a:endParaRPr lang="en-SG" sz="2000" dirty="0">
              <a:solidFill>
                <a:schemeClr val="tx1"/>
              </a:solidFill>
              <a:latin typeface="Lato" panose="020B0604020202020204" charset="0"/>
            </a:endParaRPr>
          </a:p>
          <a:p>
            <a:pPr marL="0" indent="0">
              <a:lnSpc>
                <a:spcPct val="150000"/>
              </a:lnSpc>
              <a:buNone/>
            </a:pPr>
            <a:r>
              <a:rPr lang="en-US" altLang="zh-CN" sz="2000" dirty="0">
                <a:solidFill>
                  <a:schemeClr val="tx1"/>
                </a:solidFill>
                <a:latin typeface="Lato" panose="020B0604020202020204" charset="0"/>
              </a:rPr>
              <a:t>· </a:t>
            </a:r>
            <a:r>
              <a:rPr lang="en-SG" sz="2000" dirty="0">
                <a:solidFill>
                  <a:schemeClr val="tx1"/>
                </a:solidFill>
                <a:latin typeface="Lato" panose="020B0604020202020204" charset="0"/>
              </a:rPr>
              <a:t>Having minimum viable products could help management see the progress and allow greater customer collaboration over contract negotiation. The challenge would be customer availability. </a:t>
            </a:r>
            <a:r>
              <a:rPr lang="en-SG" sz="2000" b="1" dirty="0">
                <a:solidFill>
                  <a:schemeClr val="tx1"/>
                </a:solidFill>
                <a:latin typeface="Lato" panose="020B0604020202020204" charset="0"/>
              </a:rPr>
              <a:t>However, given that PA is a diverse organization with dedicated teams for product development</a:t>
            </a:r>
            <a:r>
              <a:rPr lang="en-SG" sz="2000" dirty="0">
                <a:solidFill>
                  <a:schemeClr val="tx1"/>
                </a:solidFill>
                <a:latin typeface="Lato" panose="020B0604020202020204" charset="0"/>
              </a:rPr>
              <a:t>, this could be worked out.</a:t>
            </a:r>
          </a:p>
          <a:p>
            <a:pPr marL="0" lvl="0" indent="0">
              <a:lnSpc>
                <a:spcPct val="150000"/>
              </a:lnSpc>
              <a:buNone/>
            </a:pPr>
            <a:endParaRPr sz="2000" dirty="0">
              <a:solidFill>
                <a:schemeClr val="tx1"/>
              </a:solidFill>
              <a:latin typeface="Lato" panose="020B0604020202020204" charset="0"/>
            </a:endParaRPr>
          </a:p>
        </p:txBody>
      </p:sp>
      <p:sp>
        <p:nvSpPr>
          <p:cNvPr id="3" name="Title 2">
            <a:extLst>
              <a:ext uri="{FF2B5EF4-FFF2-40B4-BE49-F238E27FC236}">
                <a16:creationId xmlns:a16="http://schemas.microsoft.com/office/drawing/2014/main" id="{C9A91B61-4C9E-47CD-81F6-467A7B865D87}"/>
              </a:ext>
            </a:extLst>
          </p:cNvPr>
          <p:cNvSpPr>
            <a:spLocks noGrp="1"/>
          </p:cNvSpPr>
          <p:nvPr>
            <p:ph type="title"/>
          </p:nvPr>
        </p:nvSpPr>
        <p:spPr>
          <a:xfrm>
            <a:off x="893700" y="274650"/>
            <a:ext cx="6462600" cy="581693"/>
          </a:xfrm>
        </p:spPr>
        <p:txBody>
          <a:bodyPr/>
          <a:lstStyle/>
          <a:p>
            <a:r>
              <a:rPr lang="en-SG" sz="2400" b="1" dirty="0">
                <a:solidFill>
                  <a:srgbClr val="000066"/>
                </a:solidFill>
                <a:latin typeface="Lato" panose="020B0604020202020204" charset="0"/>
              </a:rPr>
              <a:t>Recommendations 2</a:t>
            </a:r>
          </a:p>
        </p:txBody>
      </p:sp>
    </p:spTree>
    <p:extLst>
      <p:ext uri="{BB962C8B-B14F-4D97-AF65-F5344CB8AC3E}">
        <p14:creationId xmlns:p14="http://schemas.microsoft.com/office/powerpoint/2010/main" val="3135083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2466AC5-80C1-4BC2-B7E5-4CAB255F7A62}"/>
              </a:ext>
            </a:extLst>
          </p:cNvPr>
          <p:cNvSpPr>
            <a:spLocks noGrp="1"/>
          </p:cNvSpPr>
          <p:nvPr>
            <p:ph type="body" idx="1"/>
          </p:nvPr>
        </p:nvSpPr>
        <p:spPr>
          <a:xfrm>
            <a:off x="984509" y="2464774"/>
            <a:ext cx="7387465" cy="3975601"/>
          </a:xfrm>
        </p:spPr>
        <p:txBody>
          <a:bodyPr/>
          <a:lstStyle/>
          <a:p>
            <a:pPr marL="38100" indent="0">
              <a:lnSpc>
                <a:spcPct val="150000"/>
              </a:lnSpc>
              <a:buNone/>
            </a:pPr>
            <a:r>
              <a:rPr lang="en-SG" sz="1800" b="1" dirty="0">
                <a:solidFill>
                  <a:schemeClr val="tx1"/>
                </a:solidFill>
                <a:latin typeface="Lato" panose="020B0604020202020204" charset="0"/>
              </a:rPr>
              <a:t>Knowing what Your Project Sponsor wants is most key.</a:t>
            </a:r>
            <a:br>
              <a:rPr lang="en-SG" sz="1800" b="1" dirty="0">
                <a:solidFill>
                  <a:schemeClr val="tx1"/>
                </a:solidFill>
                <a:latin typeface="Lato" panose="020B0604020202020204" charset="0"/>
              </a:rPr>
            </a:br>
            <a:br>
              <a:rPr lang="en-SG" sz="1800" dirty="0">
                <a:solidFill>
                  <a:schemeClr val="tx1"/>
                </a:solidFill>
                <a:latin typeface="Lato" panose="020B0604020202020204" charset="0"/>
              </a:rPr>
            </a:br>
            <a:r>
              <a:rPr lang="en-SG" sz="1800" dirty="0">
                <a:solidFill>
                  <a:schemeClr val="tx1"/>
                </a:solidFill>
                <a:latin typeface="Lato" panose="020B0604020202020204" charset="0"/>
              </a:rPr>
              <a:t>Project M had achieved success where its success factors were defined as balancing the triple constraint with Scope highest rated, as well as obtaining Stakeholder Buy-in, having Clear Project Objectives, and being led by an experienced Project Manager.</a:t>
            </a:r>
          </a:p>
          <a:p>
            <a:pPr marL="38100" indent="0">
              <a:lnSpc>
                <a:spcPct val="150000"/>
              </a:lnSpc>
              <a:buNone/>
            </a:pPr>
            <a:endParaRPr lang="en-SG" sz="1800" dirty="0">
              <a:solidFill>
                <a:schemeClr val="tx1"/>
              </a:solidFill>
              <a:latin typeface="Lato" panose="020B0604020202020204" charset="0"/>
            </a:endParaRPr>
          </a:p>
          <a:p>
            <a:pPr marL="38100" indent="0">
              <a:lnSpc>
                <a:spcPct val="150000"/>
              </a:lnSpc>
              <a:buNone/>
            </a:pPr>
            <a:r>
              <a:rPr lang="en-SG" sz="1800" dirty="0">
                <a:solidFill>
                  <a:schemeClr val="tx1"/>
                </a:solidFill>
                <a:latin typeface="Lato" panose="020B0604020202020204" charset="0"/>
              </a:rPr>
              <a:t> Project outcomes could be better improved with (1) better vendor selection and (2) an agile project management. </a:t>
            </a:r>
          </a:p>
          <a:p>
            <a:pPr marL="38100" indent="0">
              <a:lnSpc>
                <a:spcPct val="150000"/>
              </a:lnSpc>
              <a:buNone/>
            </a:pPr>
            <a:endParaRPr lang="en-SG" sz="1800" dirty="0">
              <a:solidFill>
                <a:schemeClr val="tx1"/>
              </a:solidFill>
              <a:latin typeface="Lato" panose="020B0604020202020204" charset="0"/>
            </a:endParaRPr>
          </a:p>
        </p:txBody>
      </p:sp>
      <p:sp>
        <p:nvSpPr>
          <p:cNvPr id="6" name="TextBox 5">
            <a:extLst>
              <a:ext uri="{FF2B5EF4-FFF2-40B4-BE49-F238E27FC236}">
                <a16:creationId xmlns:a16="http://schemas.microsoft.com/office/drawing/2014/main" id="{62069638-45CB-47CD-BF50-79F7C76C3F98}"/>
              </a:ext>
            </a:extLst>
          </p:cNvPr>
          <p:cNvSpPr txBox="1"/>
          <p:nvPr/>
        </p:nvSpPr>
        <p:spPr>
          <a:xfrm>
            <a:off x="3424176" y="1000151"/>
            <a:ext cx="2508132" cy="646331"/>
          </a:xfrm>
          <a:prstGeom prst="rect">
            <a:avLst/>
          </a:prstGeom>
          <a:noFill/>
        </p:spPr>
        <p:txBody>
          <a:bodyPr wrap="square" rtlCol="0">
            <a:spAutoFit/>
          </a:bodyPr>
          <a:lstStyle/>
          <a:p>
            <a:r>
              <a:rPr lang="en-SG" sz="3600" i="1" dirty="0">
                <a:solidFill>
                  <a:srgbClr val="000066"/>
                </a:solidFill>
                <a:latin typeface="Lato" panose="020B0604020202020204" charset="0"/>
                <a:sym typeface="Raleway"/>
              </a:rPr>
              <a:t>Conclusion</a:t>
            </a:r>
          </a:p>
        </p:txBody>
      </p:sp>
    </p:spTree>
    <p:extLst>
      <p:ext uri="{BB962C8B-B14F-4D97-AF65-F5344CB8AC3E}">
        <p14:creationId xmlns:p14="http://schemas.microsoft.com/office/powerpoint/2010/main" val="1297676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685800" y="1733751"/>
            <a:ext cx="7772400" cy="2344763"/>
          </a:xfrm>
          <a:prstGeom prst="rect">
            <a:avLst/>
          </a:prstGeom>
        </p:spPr>
        <p:txBody>
          <a:bodyPr spcFirstLastPara="1" wrap="square" lIns="91425" tIns="91425" rIns="91425" bIns="91425" anchor="b" anchorCtr="0">
            <a:noAutofit/>
          </a:bodyPr>
          <a:lstStyle/>
          <a:p>
            <a:pPr lvl="0">
              <a:lnSpc>
                <a:spcPct val="150000"/>
              </a:lnSpc>
            </a:pPr>
            <a:r>
              <a:rPr lang="en-SG" sz="3600" dirty="0">
                <a:solidFill>
                  <a:schemeClr val="bg1"/>
                </a:solidFill>
                <a:latin typeface="Lato" panose="020B0604020202020204" charset="0"/>
              </a:rPr>
              <a:t>THANK YOU !!</a:t>
            </a:r>
            <a:br>
              <a:rPr lang="en-SG" sz="3600" dirty="0">
                <a:solidFill>
                  <a:schemeClr val="bg1"/>
                </a:solidFill>
                <a:latin typeface="Lato" panose="020B0604020202020204" charset="0"/>
              </a:rPr>
            </a:br>
            <a:endParaRPr sz="3600" dirty="0">
              <a:solidFill>
                <a:schemeClr val="bg1"/>
              </a:solidFill>
              <a:latin typeface="Lato" panose="020B0604020202020204" charset="0"/>
            </a:endParaRPr>
          </a:p>
        </p:txBody>
      </p:sp>
    </p:spTree>
    <p:extLst>
      <p:ext uri="{BB962C8B-B14F-4D97-AF65-F5344CB8AC3E}">
        <p14:creationId xmlns:p14="http://schemas.microsoft.com/office/powerpoint/2010/main" val="218466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58467" y="1699273"/>
            <a:ext cx="9460683" cy="1546500"/>
          </a:xfrm>
          <a:prstGeom prst="rect">
            <a:avLst/>
          </a:prstGeom>
        </p:spPr>
        <p:txBody>
          <a:bodyPr spcFirstLastPara="1" wrap="square" lIns="91425" tIns="91425" rIns="91425" bIns="91425" anchor="b" anchorCtr="0">
            <a:noAutofit/>
          </a:bodyPr>
          <a:lstStyle/>
          <a:p>
            <a:pPr marL="0" lvl="0" indent="0" rtl="0">
              <a:lnSpc>
                <a:spcPct val="150000"/>
              </a:lnSpc>
              <a:spcBef>
                <a:spcPts val="0"/>
              </a:spcBef>
              <a:spcAft>
                <a:spcPts val="0"/>
              </a:spcAft>
              <a:buNone/>
            </a:pPr>
            <a:r>
              <a:rPr lang="en-US" sz="3600" dirty="0">
                <a:solidFill>
                  <a:schemeClr val="bg1"/>
                </a:solidFill>
                <a:latin typeface="Lato" panose="020B0604020202020204" charset="0"/>
              </a:rPr>
              <a:t>AUTHORITIES NOT CLAIMING RESPONSIBILITY? REALLY?</a:t>
            </a:r>
            <a:endParaRPr sz="3600" dirty="0">
              <a:solidFill>
                <a:schemeClr val="bg1"/>
              </a:solidFill>
              <a:latin typeface="Lato" panose="020B0604020202020204" charset="0"/>
            </a:endParaRPr>
          </a:p>
        </p:txBody>
      </p:sp>
      <p:sp>
        <p:nvSpPr>
          <p:cNvPr id="112" name="Shape 112"/>
          <p:cNvSpPr txBox="1">
            <a:spLocks noGrp="1"/>
          </p:cNvSpPr>
          <p:nvPr>
            <p:ph type="subTitle" idx="1"/>
          </p:nvPr>
        </p:nvSpPr>
        <p:spPr>
          <a:xfrm>
            <a:off x="195944" y="5602925"/>
            <a:ext cx="8860970" cy="104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tx1"/>
                </a:solidFill>
                <a:latin typeface="Lato" panose="020B0604020202020204" charset="0"/>
              </a:rPr>
              <a:t>Inter-agency approach and joint-solutioning efforts the way forward, </a:t>
            </a:r>
            <a:r>
              <a:rPr lang="en-US" u="sng" dirty="0">
                <a:solidFill>
                  <a:schemeClr val="tx1"/>
                </a:solidFill>
                <a:latin typeface="Lato" panose="020B0604020202020204" charset="0"/>
              </a:rPr>
              <a:t>but systems did not provide for such collaborations</a:t>
            </a:r>
          </a:p>
        </p:txBody>
      </p:sp>
      <p:sp>
        <p:nvSpPr>
          <p:cNvPr id="113" name="Shape 113"/>
          <p:cNvSpPr txBox="1">
            <a:spLocks noGrp="1"/>
          </p:cNvSpPr>
          <p:nvPr>
            <p:ph type="sldNum" idx="12"/>
          </p:nvPr>
        </p:nvSpPr>
        <p:spPr>
          <a:xfrm>
            <a:off x="-125" y="6440375"/>
            <a:ext cx="9144000" cy="417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6</a:t>
            </a:fld>
            <a:endParaRPr/>
          </a:p>
        </p:txBody>
      </p:sp>
      <p:pic>
        <p:nvPicPr>
          <p:cNvPr id="2" name="Picture 1">
            <a:extLst>
              <a:ext uri="{FF2B5EF4-FFF2-40B4-BE49-F238E27FC236}">
                <a16:creationId xmlns:a16="http://schemas.microsoft.com/office/drawing/2014/main" id="{3785A697-25D2-4DDF-B01E-C4BAD6414ADE}"/>
              </a:ext>
            </a:extLst>
          </p:cNvPr>
          <p:cNvPicPr>
            <a:picLocks noChangeAspect="1"/>
          </p:cNvPicPr>
          <p:nvPr/>
        </p:nvPicPr>
        <p:blipFill>
          <a:blip r:embed="rId3"/>
          <a:stretch>
            <a:fillRect/>
          </a:stretch>
        </p:blipFill>
        <p:spPr>
          <a:xfrm>
            <a:off x="3578701" y="3923337"/>
            <a:ext cx="2206054" cy="12353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E0D2-D9C9-40B3-83E7-C6B97030ACD2}"/>
              </a:ext>
            </a:extLst>
          </p:cNvPr>
          <p:cNvSpPr>
            <a:spLocks noGrp="1"/>
          </p:cNvSpPr>
          <p:nvPr>
            <p:ph type="title"/>
          </p:nvPr>
        </p:nvSpPr>
        <p:spPr>
          <a:xfrm>
            <a:off x="729108" y="442859"/>
            <a:ext cx="8414892" cy="587655"/>
          </a:xfrm>
        </p:spPr>
        <p:txBody>
          <a:bodyPr/>
          <a:lstStyle/>
          <a:p>
            <a:r>
              <a:rPr lang="en-US" sz="2400" b="1" dirty="0">
                <a:solidFill>
                  <a:srgbClr val="002060"/>
                </a:solidFill>
                <a:latin typeface="Lato" panose="020B0604020202020204" charset="0"/>
              </a:rPr>
              <a:t>Now… Too Many Agencies Having Their Own Systems! </a:t>
            </a:r>
          </a:p>
        </p:txBody>
      </p:sp>
      <p:sp>
        <p:nvSpPr>
          <p:cNvPr id="3" name="Text Placeholder 2">
            <a:extLst>
              <a:ext uri="{FF2B5EF4-FFF2-40B4-BE49-F238E27FC236}">
                <a16:creationId xmlns:a16="http://schemas.microsoft.com/office/drawing/2014/main" id="{198FF2A1-AAE2-4E33-B5B7-52EAAABCFCF4}"/>
              </a:ext>
            </a:extLst>
          </p:cNvPr>
          <p:cNvSpPr>
            <a:spLocks noGrp="1"/>
          </p:cNvSpPr>
          <p:nvPr>
            <p:ph type="body" idx="1"/>
          </p:nvPr>
        </p:nvSpPr>
        <p:spPr>
          <a:xfrm>
            <a:off x="414266" y="1072431"/>
            <a:ext cx="8414891" cy="4736400"/>
          </a:xfrm>
        </p:spPr>
        <p:txBody>
          <a:bodyPr/>
          <a:lstStyle/>
          <a:p>
            <a:pPr>
              <a:lnSpc>
                <a:spcPct val="150000"/>
              </a:lnSpc>
            </a:pPr>
            <a:r>
              <a:rPr lang="en-SG" sz="2000" b="1" dirty="0">
                <a:solidFill>
                  <a:schemeClr val="tx1"/>
                </a:solidFill>
                <a:latin typeface="Lato" panose="020B0604020202020204" charset="0"/>
              </a:rPr>
              <a:t>Project M comes to the rescue, in Sep 2017</a:t>
            </a:r>
          </a:p>
          <a:p>
            <a:pPr>
              <a:lnSpc>
                <a:spcPct val="150000"/>
              </a:lnSpc>
            </a:pPr>
            <a:r>
              <a:rPr lang="en-SG" sz="2000" dirty="0">
                <a:solidFill>
                  <a:schemeClr val="tx1"/>
                </a:solidFill>
                <a:latin typeface="Lato" panose="020B0604020202020204" charset="0"/>
              </a:rPr>
              <a:t>Strives to introduce a </a:t>
            </a:r>
            <a:r>
              <a:rPr lang="en-SG" sz="2000" b="1" dirty="0">
                <a:solidFill>
                  <a:schemeClr val="tx1"/>
                </a:solidFill>
                <a:latin typeface="Lato" panose="020B0604020202020204" charset="0"/>
              </a:rPr>
              <a:t>‘whole-of-government’ (WOG) </a:t>
            </a:r>
            <a:r>
              <a:rPr lang="en-SG" sz="2000" dirty="0">
                <a:solidFill>
                  <a:schemeClr val="tx1"/>
                </a:solidFill>
                <a:latin typeface="Lato" panose="020B0604020202020204" charset="0"/>
              </a:rPr>
              <a:t>case management system</a:t>
            </a:r>
          </a:p>
          <a:p>
            <a:pPr>
              <a:lnSpc>
                <a:spcPct val="150000"/>
              </a:lnSpc>
              <a:buFont typeface="Wingdings" panose="05000000000000000000" pitchFamily="2" charset="2"/>
              <a:buChar char="§"/>
            </a:pPr>
            <a:r>
              <a:rPr lang="en-SG" sz="2000" dirty="0">
                <a:solidFill>
                  <a:schemeClr val="tx1"/>
                </a:solidFill>
                <a:latin typeface="Lato" panose="020B0604020202020204" charset="0"/>
              </a:rPr>
              <a:t>1. Allows </a:t>
            </a:r>
            <a:r>
              <a:rPr lang="en-SG" sz="2000" b="1" dirty="0">
                <a:solidFill>
                  <a:schemeClr val="tx1"/>
                </a:solidFill>
                <a:latin typeface="Lato" panose="020B0604020202020204" charset="0"/>
              </a:rPr>
              <a:t>efficient channelling of feedback </a:t>
            </a:r>
            <a:r>
              <a:rPr lang="en-SG" sz="2000" dirty="0">
                <a:solidFill>
                  <a:schemeClr val="tx1"/>
                </a:solidFill>
                <a:latin typeface="Lato" panose="020B0604020202020204" charset="0"/>
              </a:rPr>
              <a:t>to relevant government agencies (C2G)</a:t>
            </a:r>
          </a:p>
          <a:p>
            <a:pPr>
              <a:lnSpc>
                <a:spcPct val="150000"/>
              </a:lnSpc>
              <a:buFont typeface="Wingdings" panose="05000000000000000000" pitchFamily="2" charset="2"/>
              <a:buChar char="§"/>
            </a:pPr>
            <a:r>
              <a:rPr lang="en-SG" sz="2000" dirty="0">
                <a:solidFill>
                  <a:schemeClr val="tx1"/>
                </a:solidFill>
                <a:latin typeface="Lato" panose="020B0604020202020204" charset="0"/>
              </a:rPr>
              <a:t>2. Provide </a:t>
            </a:r>
            <a:r>
              <a:rPr lang="en-SG" sz="2000" b="1" dirty="0">
                <a:solidFill>
                  <a:schemeClr val="tx1"/>
                </a:solidFill>
                <a:latin typeface="Lato" panose="020B0604020202020204" charset="0"/>
              </a:rPr>
              <a:t>last mile delivery to residents </a:t>
            </a:r>
            <a:r>
              <a:rPr lang="en-SG" sz="2000" dirty="0">
                <a:solidFill>
                  <a:schemeClr val="tx1"/>
                </a:solidFill>
                <a:latin typeface="Lato" panose="020B0604020202020204" charset="0"/>
              </a:rPr>
              <a:t>(G2C) </a:t>
            </a:r>
            <a:endParaRPr lang="en-US" sz="2000" dirty="0">
              <a:solidFill>
                <a:schemeClr val="tx1"/>
              </a:solidFill>
              <a:latin typeface="Lato" panose="020B0604020202020204" charset="0"/>
            </a:endParaRPr>
          </a:p>
          <a:p>
            <a:pPr>
              <a:lnSpc>
                <a:spcPct val="150000"/>
              </a:lnSpc>
            </a:pPr>
            <a:endParaRPr lang="en-US" sz="2000" dirty="0">
              <a:solidFill>
                <a:schemeClr val="tx1"/>
              </a:solidFill>
              <a:latin typeface="Lato" panose="020B0604020202020204" charset="0"/>
            </a:endParaRPr>
          </a:p>
        </p:txBody>
      </p:sp>
      <p:sp>
        <p:nvSpPr>
          <p:cNvPr id="4" name="Slide Number Placeholder 3">
            <a:extLst>
              <a:ext uri="{FF2B5EF4-FFF2-40B4-BE49-F238E27FC236}">
                <a16:creationId xmlns:a16="http://schemas.microsoft.com/office/drawing/2014/main" id="{3C316BAE-EB39-4FFA-951F-6946F2618D6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z="2000" smtClean="0">
                <a:latin typeface="Lato" panose="020B0604020202020204" charset="0"/>
              </a:rPr>
              <a:t>7</a:t>
            </a:fld>
            <a:endParaRPr lang="en" sz="2000">
              <a:latin typeface="Lato" panose="020B0604020202020204" charset="0"/>
            </a:endParaRPr>
          </a:p>
        </p:txBody>
      </p:sp>
      <p:sp>
        <p:nvSpPr>
          <p:cNvPr id="5" name="Rectangle 4">
            <a:extLst>
              <a:ext uri="{FF2B5EF4-FFF2-40B4-BE49-F238E27FC236}">
                <a16:creationId xmlns:a16="http://schemas.microsoft.com/office/drawing/2014/main" id="{B7662484-1A37-4B5F-A265-0E0142A38878}"/>
              </a:ext>
            </a:extLst>
          </p:cNvPr>
          <p:cNvSpPr/>
          <p:nvPr/>
        </p:nvSpPr>
        <p:spPr>
          <a:xfrm>
            <a:off x="7113032" y="57287"/>
            <a:ext cx="1495559" cy="34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Lato" panose="020B0604020202020204" charset="0"/>
              </a:rPr>
              <a:t>2017</a:t>
            </a:r>
          </a:p>
        </p:txBody>
      </p:sp>
      <p:pic>
        <p:nvPicPr>
          <p:cNvPr id="6" name="Picture 5">
            <a:extLst>
              <a:ext uri="{FF2B5EF4-FFF2-40B4-BE49-F238E27FC236}">
                <a16:creationId xmlns:a16="http://schemas.microsoft.com/office/drawing/2014/main" id="{2B07BB75-94DD-4185-9CC9-7CC9371B4373}"/>
              </a:ext>
            </a:extLst>
          </p:cNvPr>
          <p:cNvPicPr>
            <a:picLocks noChangeAspect="1"/>
          </p:cNvPicPr>
          <p:nvPr/>
        </p:nvPicPr>
        <p:blipFill>
          <a:blip r:embed="rId2"/>
          <a:stretch>
            <a:fillRect/>
          </a:stretch>
        </p:blipFill>
        <p:spPr>
          <a:xfrm>
            <a:off x="2080718" y="4750714"/>
            <a:ext cx="2376828" cy="1546919"/>
          </a:xfrm>
          <a:prstGeom prst="rect">
            <a:avLst/>
          </a:prstGeom>
        </p:spPr>
      </p:pic>
      <p:pic>
        <p:nvPicPr>
          <p:cNvPr id="7" name="Picture 6">
            <a:extLst>
              <a:ext uri="{FF2B5EF4-FFF2-40B4-BE49-F238E27FC236}">
                <a16:creationId xmlns:a16="http://schemas.microsoft.com/office/drawing/2014/main" id="{BA0BA8A6-64D2-4B79-97ED-E42B64203F28}"/>
              </a:ext>
            </a:extLst>
          </p:cNvPr>
          <p:cNvPicPr>
            <a:picLocks noChangeAspect="1"/>
          </p:cNvPicPr>
          <p:nvPr/>
        </p:nvPicPr>
        <p:blipFill>
          <a:blip r:embed="rId3"/>
          <a:stretch>
            <a:fillRect/>
          </a:stretch>
        </p:blipFill>
        <p:spPr>
          <a:xfrm rot="5400000">
            <a:off x="4935936" y="4791544"/>
            <a:ext cx="1119217" cy="1331108"/>
          </a:xfrm>
          <a:prstGeom prst="rect">
            <a:avLst/>
          </a:prstGeom>
        </p:spPr>
      </p:pic>
      <p:pic>
        <p:nvPicPr>
          <p:cNvPr id="8" name="Picture 7">
            <a:extLst>
              <a:ext uri="{FF2B5EF4-FFF2-40B4-BE49-F238E27FC236}">
                <a16:creationId xmlns:a16="http://schemas.microsoft.com/office/drawing/2014/main" id="{D8C6DDFC-E774-4FD5-94CB-5E2FB96E1A2F}"/>
              </a:ext>
            </a:extLst>
          </p:cNvPr>
          <p:cNvPicPr>
            <a:picLocks noChangeAspect="1"/>
          </p:cNvPicPr>
          <p:nvPr/>
        </p:nvPicPr>
        <p:blipFill>
          <a:blip r:embed="rId4"/>
          <a:stretch>
            <a:fillRect/>
          </a:stretch>
        </p:blipFill>
        <p:spPr>
          <a:xfrm>
            <a:off x="6533543" y="4653438"/>
            <a:ext cx="1421737" cy="1421737"/>
          </a:xfrm>
          <a:prstGeom prst="rect">
            <a:avLst/>
          </a:prstGeom>
        </p:spPr>
      </p:pic>
    </p:spTree>
    <p:extLst>
      <p:ext uri="{BB962C8B-B14F-4D97-AF65-F5344CB8AC3E}">
        <p14:creationId xmlns:p14="http://schemas.microsoft.com/office/powerpoint/2010/main" val="112486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72982" y="2177143"/>
            <a:ext cx="9460683" cy="1132114"/>
          </a:xfrm>
          <a:prstGeom prst="rect">
            <a:avLst/>
          </a:prstGeom>
        </p:spPr>
        <p:txBody>
          <a:bodyPr spcFirstLastPara="1" wrap="square" lIns="91425" tIns="91425" rIns="91425" bIns="91425" anchor="b" anchorCtr="0">
            <a:noAutofit/>
          </a:bodyPr>
          <a:lstStyle/>
          <a:p>
            <a:pPr lvl="0">
              <a:lnSpc>
                <a:spcPct val="150000"/>
              </a:lnSpc>
            </a:pPr>
            <a:r>
              <a:rPr lang="en-US" sz="3600" dirty="0">
                <a:solidFill>
                  <a:schemeClr val="bg1"/>
                </a:solidFill>
                <a:latin typeface="Lato" panose="020B0604020202020204" charset="0"/>
              </a:rPr>
              <a:t>PROJECT CHARACTERISTICS</a:t>
            </a:r>
            <a:endParaRPr sz="3600" dirty="0">
              <a:solidFill>
                <a:schemeClr val="bg1"/>
              </a:solidFill>
              <a:latin typeface="Lato" panose="020B0604020202020204" charset="0"/>
            </a:endParaRPr>
          </a:p>
        </p:txBody>
      </p:sp>
      <p:sp>
        <p:nvSpPr>
          <p:cNvPr id="6" name="Rectangle 5">
            <a:extLst>
              <a:ext uri="{FF2B5EF4-FFF2-40B4-BE49-F238E27FC236}">
                <a16:creationId xmlns:a16="http://schemas.microsoft.com/office/drawing/2014/main" id="{54EBAD2C-DEAB-4046-B433-EB119A2A48A6}"/>
              </a:ext>
            </a:extLst>
          </p:cNvPr>
          <p:cNvSpPr/>
          <p:nvPr/>
        </p:nvSpPr>
        <p:spPr>
          <a:xfrm>
            <a:off x="803285" y="5784255"/>
            <a:ext cx="6354625" cy="369332"/>
          </a:xfrm>
          <a:prstGeom prst="rect">
            <a:avLst/>
          </a:prstGeom>
        </p:spPr>
        <p:txBody>
          <a:bodyPr wrap="none">
            <a:spAutoFit/>
          </a:bodyPr>
          <a:lstStyle/>
          <a:p>
            <a:r>
              <a:rPr lang="en-SG" sz="1800" b="1" dirty="0">
                <a:latin typeface="Lato" panose="020B0604020202020204" charset="0"/>
              </a:rPr>
              <a:t>	</a:t>
            </a:r>
            <a:r>
              <a:rPr lang="en-SG" sz="1800" dirty="0">
                <a:latin typeface="Lato" panose="020B0604020202020204" charset="0"/>
              </a:rPr>
              <a:t>Presented</a:t>
            </a:r>
            <a:r>
              <a:rPr lang="en-SG" sz="1800" b="1" dirty="0">
                <a:latin typeface="Lato" panose="020B0604020202020204" charset="0"/>
              </a:rPr>
              <a:t> </a:t>
            </a:r>
            <a:r>
              <a:rPr lang="en-SG" sz="1800" dirty="0">
                <a:latin typeface="Lato" panose="020B0604020202020204" charset="0"/>
              </a:rPr>
              <a:t>By</a:t>
            </a:r>
            <a:r>
              <a:rPr lang="en-SG" sz="1800" b="1" dirty="0">
                <a:latin typeface="Lato" panose="020B0604020202020204" charset="0"/>
              </a:rPr>
              <a:t> </a:t>
            </a:r>
            <a:r>
              <a:rPr lang="en-US" sz="1800" b="1" dirty="0">
                <a:latin typeface="Lato" panose="020B0604020202020204" charset="0"/>
              </a:rPr>
              <a:t>Chan </a:t>
            </a:r>
            <a:r>
              <a:rPr lang="en-US" sz="1800" b="1" dirty="0" err="1">
                <a:latin typeface="Lato" panose="020B0604020202020204" charset="0"/>
              </a:rPr>
              <a:t>En</a:t>
            </a:r>
            <a:r>
              <a:rPr lang="en-US" sz="1800" b="1" dirty="0">
                <a:latin typeface="Lato" panose="020B0604020202020204" charset="0"/>
              </a:rPr>
              <a:t> Ying Grace</a:t>
            </a:r>
            <a:r>
              <a:rPr lang="en-US" sz="1800" dirty="0">
                <a:latin typeface="Lato" panose="020B0604020202020204" charset="0"/>
              </a:rPr>
              <a:t>​, Business Analyst</a:t>
            </a:r>
          </a:p>
        </p:txBody>
      </p:sp>
    </p:spTree>
    <p:extLst>
      <p:ext uri="{BB962C8B-B14F-4D97-AF65-F5344CB8AC3E}">
        <p14:creationId xmlns:p14="http://schemas.microsoft.com/office/powerpoint/2010/main" val="3158052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5ABC-948F-4B80-838F-9C0C13A4B741}"/>
              </a:ext>
            </a:extLst>
          </p:cNvPr>
          <p:cNvSpPr>
            <a:spLocks noGrp="1"/>
          </p:cNvSpPr>
          <p:nvPr>
            <p:ph type="title"/>
          </p:nvPr>
        </p:nvSpPr>
        <p:spPr>
          <a:xfrm>
            <a:off x="893700" y="274650"/>
            <a:ext cx="6462600" cy="625236"/>
          </a:xfrm>
        </p:spPr>
        <p:txBody>
          <a:bodyPr/>
          <a:lstStyle/>
          <a:p>
            <a:r>
              <a:rPr lang="en-US" sz="2400" b="1" dirty="0">
                <a:solidFill>
                  <a:srgbClr val="002060"/>
                </a:solidFill>
                <a:latin typeface="Lato" panose="020B0604020202020204" charset="0"/>
              </a:rPr>
              <a:t>What Is Project M?</a:t>
            </a:r>
          </a:p>
        </p:txBody>
      </p:sp>
      <p:sp>
        <p:nvSpPr>
          <p:cNvPr id="3" name="Text Placeholder 2">
            <a:extLst>
              <a:ext uri="{FF2B5EF4-FFF2-40B4-BE49-F238E27FC236}">
                <a16:creationId xmlns:a16="http://schemas.microsoft.com/office/drawing/2014/main" id="{094952FD-F22E-4434-863A-378CDC2CFF2D}"/>
              </a:ext>
            </a:extLst>
          </p:cNvPr>
          <p:cNvSpPr>
            <a:spLocks noGrp="1"/>
          </p:cNvSpPr>
          <p:nvPr>
            <p:ph type="body" idx="1"/>
          </p:nvPr>
        </p:nvSpPr>
        <p:spPr>
          <a:xfrm>
            <a:off x="465696" y="899886"/>
            <a:ext cx="8227925" cy="4736400"/>
          </a:xfrm>
        </p:spPr>
        <p:txBody>
          <a:bodyPr/>
          <a:lstStyle/>
          <a:p>
            <a:pPr>
              <a:lnSpc>
                <a:spcPct val="150000"/>
              </a:lnSpc>
            </a:pPr>
            <a:r>
              <a:rPr lang="en-SG" sz="2000" b="1" dirty="0">
                <a:solidFill>
                  <a:schemeClr val="tx1"/>
                </a:solidFill>
                <a:latin typeface="Lato" panose="020B0604020202020204" charset="0"/>
              </a:rPr>
              <a:t>Project Owner: </a:t>
            </a:r>
            <a:r>
              <a:rPr lang="en-SG" sz="2000" dirty="0">
                <a:solidFill>
                  <a:schemeClr val="tx1"/>
                </a:solidFill>
                <a:latin typeface="Lato" panose="020B0604020202020204" charset="0"/>
              </a:rPr>
              <a:t>People’s Association (PA), a government statutory board under the MCCY</a:t>
            </a:r>
          </a:p>
          <a:p>
            <a:pPr>
              <a:lnSpc>
                <a:spcPct val="150000"/>
              </a:lnSpc>
            </a:pPr>
            <a:r>
              <a:rPr lang="en-SG" sz="2000" b="1" dirty="0">
                <a:solidFill>
                  <a:schemeClr val="tx1"/>
                </a:solidFill>
                <a:latin typeface="Lato" panose="020B0604020202020204" charset="0"/>
              </a:rPr>
              <a:t>Aim: </a:t>
            </a:r>
            <a:r>
              <a:rPr lang="en-SG" sz="2000" dirty="0">
                <a:solidFill>
                  <a:schemeClr val="tx1"/>
                </a:solidFill>
                <a:latin typeface="Lato" panose="020B0604020202020204" charset="0"/>
              </a:rPr>
              <a:t>To empower public officers to adopt a more resident-centric, WOG approach in feedback management and solutioning efforts</a:t>
            </a:r>
          </a:p>
          <a:p>
            <a:pPr>
              <a:lnSpc>
                <a:spcPct val="150000"/>
              </a:lnSpc>
            </a:pPr>
            <a:r>
              <a:rPr lang="en-SG" sz="2000" b="1" dirty="0">
                <a:solidFill>
                  <a:schemeClr val="tx1"/>
                </a:solidFill>
                <a:latin typeface="Lato" panose="020B0604020202020204" charset="0"/>
              </a:rPr>
              <a:t>Deliverable: </a:t>
            </a:r>
            <a:r>
              <a:rPr lang="en-SG" sz="2000" dirty="0">
                <a:solidFill>
                  <a:schemeClr val="tx1"/>
                </a:solidFill>
                <a:latin typeface="Lato" panose="020B0604020202020204" charset="0"/>
              </a:rPr>
              <a:t>A </a:t>
            </a:r>
            <a:r>
              <a:rPr lang="en-SG" sz="2000" b="1" dirty="0">
                <a:solidFill>
                  <a:schemeClr val="tx1"/>
                </a:solidFill>
                <a:latin typeface="Lato" panose="020B0604020202020204" charset="0"/>
              </a:rPr>
              <a:t>one-stop, integrated system</a:t>
            </a:r>
            <a:r>
              <a:rPr lang="en-SG" sz="2000" dirty="0">
                <a:solidFill>
                  <a:schemeClr val="tx1"/>
                </a:solidFill>
                <a:latin typeface="Lato" panose="020B0604020202020204" charset="0"/>
              </a:rPr>
              <a:t> that provides a 360-degree view of municipal feedback </a:t>
            </a:r>
          </a:p>
          <a:p>
            <a:pPr lvl="1">
              <a:lnSpc>
                <a:spcPct val="150000"/>
              </a:lnSpc>
              <a:buFont typeface="Wingdings" panose="05000000000000000000" pitchFamily="2" charset="2"/>
              <a:buChar char="§"/>
            </a:pPr>
            <a:r>
              <a:rPr lang="en-SG" sz="2000" dirty="0">
                <a:solidFill>
                  <a:schemeClr val="tx1"/>
                </a:solidFill>
                <a:latin typeface="Lato" panose="020B0604020202020204" charset="0"/>
              </a:rPr>
              <a:t>This included a mobile device to enable public officers to capture municipal feedback on-the-go and deploy cases to agencies seamlessly. </a:t>
            </a:r>
          </a:p>
          <a:p>
            <a:pPr lvl="1">
              <a:lnSpc>
                <a:spcPct val="150000"/>
              </a:lnSpc>
              <a:buFont typeface="Wingdings" panose="05000000000000000000" pitchFamily="2" charset="2"/>
              <a:buChar char="§"/>
            </a:pPr>
            <a:r>
              <a:rPr lang="en-SG" sz="2000" dirty="0">
                <a:solidFill>
                  <a:schemeClr val="tx1"/>
                </a:solidFill>
                <a:latin typeface="Lato" panose="020B0604020202020204" charset="0"/>
              </a:rPr>
              <a:t>To allow officers to also track case status, as well as understand past records and steps that the agencies have taken. </a:t>
            </a:r>
          </a:p>
          <a:p>
            <a:pPr lvl="1">
              <a:lnSpc>
                <a:spcPct val="150000"/>
              </a:lnSpc>
              <a:buFont typeface="Wingdings" panose="05000000000000000000" pitchFamily="2" charset="2"/>
              <a:buChar char="§"/>
            </a:pPr>
            <a:r>
              <a:rPr lang="en-SG" sz="2000" dirty="0">
                <a:solidFill>
                  <a:schemeClr val="tx1"/>
                </a:solidFill>
                <a:latin typeface="Lato" panose="020B0604020202020204" charset="0"/>
              </a:rPr>
              <a:t>For better service delivery to the citizens</a:t>
            </a:r>
          </a:p>
        </p:txBody>
      </p:sp>
      <p:sp>
        <p:nvSpPr>
          <p:cNvPr id="4" name="Slide Number Placeholder 3">
            <a:extLst>
              <a:ext uri="{FF2B5EF4-FFF2-40B4-BE49-F238E27FC236}">
                <a16:creationId xmlns:a16="http://schemas.microsoft.com/office/drawing/2014/main" id="{53E1B704-B55F-4C38-A4AD-9FDED88CEE6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419473868"/>
      </p:ext>
    </p:extLst>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Custom 2">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5324</Words>
  <Application>Microsoft Office PowerPoint</Application>
  <PresentationFormat>On-screen Show (4:3)</PresentationFormat>
  <Paragraphs>517</Paragraphs>
  <Slides>59</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Lato</vt:lpstr>
      <vt:lpstr>Wingdings</vt:lpstr>
      <vt:lpstr>Courier New</vt:lpstr>
      <vt:lpstr>Raleway</vt:lpstr>
      <vt:lpstr>Antonio template</vt:lpstr>
      <vt:lpstr>PROJECT MUNICIPAL (M)</vt:lpstr>
      <vt:lpstr>OUR CONSULTANCY EXPERTISE</vt:lpstr>
      <vt:lpstr>PowerPoint Presentation</vt:lpstr>
      <vt:lpstr>PowerPoint Presentation</vt:lpstr>
      <vt:lpstr>PowerPoint Presentation</vt:lpstr>
      <vt:lpstr>AUTHORITIES NOT CLAIMING RESPONSIBILITY? REALLY?</vt:lpstr>
      <vt:lpstr>Now… Too Many Agencies Having Their Own Systems! </vt:lpstr>
      <vt:lpstr>PROJECT CHARACTERISTICS</vt:lpstr>
      <vt:lpstr>What Is Project M?</vt:lpstr>
      <vt:lpstr>Goals of  Project M</vt:lpstr>
      <vt:lpstr>What System M Comprises Of</vt:lpstr>
      <vt:lpstr>Project Characteristics </vt:lpstr>
      <vt:lpstr>Project Characteristics </vt:lpstr>
      <vt:lpstr>MOTIVATIONS BEHIND PROJECT M:  THE NEED FOR ONE-SERVICE SYSTEM   (not…one-agency system) </vt:lpstr>
      <vt:lpstr>Pain Point 1:  Manual Processing; Overdue Cases</vt:lpstr>
      <vt:lpstr>Pain Point 2: No Integrated Platform;  Duplicated Processes</vt:lpstr>
      <vt:lpstr>Pain Point 3: Multiple Service Nodes; No Common Frontline</vt:lpstr>
      <vt:lpstr>Pain Point 4: System Security</vt:lpstr>
      <vt:lpstr>CONSIDERATIONS THAT PUSHED FOR PROJECT DEVELOPMENT</vt:lpstr>
      <vt:lpstr>Timeline of Events</vt:lpstr>
      <vt:lpstr>External Environment Factors</vt:lpstr>
      <vt:lpstr>Organisational Environment Factors</vt:lpstr>
      <vt:lpstr>MANAGING STAKEHOLDERS</vt:lpstr>
      <vt:lpstr>Government-Affiliated Stakeholders</vt:lpstr>
      <vt:lpstr>Cabinet Minister</vt:lpstr>
      <vt:lpstr>PowerPoint Presentation</vt:lpstr>
      <vt:lpstr>PROJECT COMPLEXITY &amp; CHANGE MANAGEMENT</vt:lpstr>
      <vt:lpstr>Project Complexity – Medium to High</vt:lpstr>
      <vt:lpstr>Change Management Strategy</vt:lpstr>
      <vt:lpstr>Change Management Strategy</vt:lpstr>
      <vt:lpstr>Change Management Strategy</vt:lpstr>
      <vt:lpstr>Change Management Strategy</vt:lpstr>
      <vt:lpstr>Change Management Strategy</vt:lpstr>
      <vt:lpstr>Change Management Strategy</vt:lpstr>
      <vt:lpstr>DEFINING &amp; EVALUATING PROJECT SUCCESS</vt:lpstr>
      <vt:lpstr>Definition of Project Success</vt:lpstr>
      <vt:lpstr>1. Balancing the Triple Constraint</vt:lpstr>
      <vt:lpstr>1. Balancing the Triple Constraint(Contd.)</vt:lpstr>
      <vt:lpstr>2. Stakeholder Buy-in</vt:lpstr>
      <vt:lpstr>3. Clear &amp; Aligned Project Objectives</vt:lpstr>
      <vt:lpstr>4. Experienced Project Manager</vt:lpstr>
      <vt:lpstr>VENDOR CHARACTERISTICS &amp; CHALLENGES</vt:lpstr>
      <vt:lpstr>Selection Rationale</vt:lpstr>
      <vt:lpstr>Challenges</vt:lpstr>
      <vt:lpstr>Challenges (Contd.)</vt:lpstr>
      <vt:lpstr>APPLICATION OF OTHER KNOWLEDGE AREAS TO  PROJECT M</vt:lpstr>
      <vt:lpstr>Knowledge Areas</vt:lpstr>
      <vt:lpstr>Knowledge Areas (Contd.)</vt:lpstr>
      <vt:lpstr>PowerPoint Presentation</vt:lpstr>
      <vt:lpstr>PowerPoint Presentation</vt:lpstr>
      <vt:lpstr>PowerPoint Presentation</vt:lpstr>
      <vt:lpstr>PowerPoint Presentation</vt:lpstr>
      <vt:lpstr>RECOMMENDATIONS &amp; SOLUTIONS</vt:lpstr>
      <vt:lpstr>Problem Analysis &amp; Limitations</vt:lpstr>
      <vt:lpstr>Services Sourcing Life Cycle</vt:lpstr>
      <vt:lpstr>Recommendations 1</vt:lpstr>
      <vt:lpstr>Recommendations 2</vt:lpstr>
      <vt:lpstr>PowerPoint Presentation</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two or three columns</dc:title>
  <dc:creator>Grace Chan</dc:creator>
  <cp:lastModifiedBy> </cp:lastModifiedBy>
  <cp:revision>78</cp:revision>
  <dcterms:modified xsi:type="dcterms:W3CDTF">2018-07-18T10:49:52Z</dcterms:modified>
</cp:coreProperties>
</file>